
<file path=[Content_Types].xml><?xml version="1.0" encoding="utf-8"?>
<Types xmlns="http://schemas.openxmlformats.org/package/2006/content-types">
  <Default Extension="xml" ContentType="application/xml"/>
  <Default Extension="tif" ContentType="image/tiff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05" r:id="rId2"/>
    <p:sldId id="283" r:id="rId3"/>
    <p:sldId id="269" r:id="rId4"/>
    <p:sldId id="264" r:id="rId5"/>
    <p:sldId id="306" r:id="rId6"/>
    <p:sldId id="310" r:id="rId7"/>
    <p:sldId id="308" r:id="rId8"/>
    <p:sldId id="262" r:id="rId9"/>
    <p:sldId id="285" r:id="rId10"/>
    <p:sldId id="263" r:id="rId11"/>
    <p:sldId id="267" r:id="rId12"/>
    <p:sldId id="275" r:id="rId13"/>
    <p:sldId id="284" r:id="rId14"/>
    <p:sldId id="287" r:id="rId15"/>
    <p:sldId id="271" r:id="rId16"/>
    <p:sldId id="260" r:id="rId17"/>
    <p:sldId id="294" r:id="rId18"/>
    <p:sldId id="295" r:id="rId19"/>
    <p:sldId id="302" r:id="rId20"/>
    <p:sldId id="296" r:id="rId21"/>
    <p:sldId id="303" r:id="rId22"/>
    <p:sldId id="259" r:id="rId23"/>
    <p:sldId id="297" r:id="rId24"/>
    <p:sldId id="298" r:id="rId25"/>
    <p:sldId id="270" r:id="rId26"/>
    <p:sldId id="258" r:id="rId2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-1624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9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863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458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958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771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669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3726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07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8547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944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48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96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EAD4B-4FDA-47E3-BB83-E9E4CC9D5121}" type="datetimeFigureOut">
              <a:rPr lang="pt-BR" smtClean="0"/>
              <a:t>17/08/18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32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nac.marino@gmail.com" TargetMode="Externa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ame Side Corner Rectangle 1"/>
          <p:cNvSpPr/>
          <p:nvPr/>
        </p:nvSpPr>
        <p:spPr>
          <a:xfrm rot="5400000">
            <a:off x="3586233" y="-1820334"/>
            <a:ext cx="1076477" cy="8248955"/>
          </a:xfrm>
          <a:prstGeom prst="round2Same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/>
          <p:cNvSpPr txBox="1"/>
          <p:nvPr/>
        </p:nvSpPr>
        <p:spPr>
          <a:xfrm>
            <a:off x="542015" y="1919423"/>
            <a:ext cx="6086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O </a:t>
            </a:r>
            <a:r>
              <a:rPr lang="pt-BR" sz="4400" b="1" dirty="0" err="1" smtClean="0">
                <a:solidFill>
                  <a:schemeClr val="bg1"/>
                </a:solidFill>
                <a:latin typeface="Times New Roman"/>
                <a:cs typeface="Times New Roman"/>
              </a:rPr>
              <a:t>Bushido</a:t>
            </a:r>
            <a:r>
              <a:rPr lang="pt-BR" sz="4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 do Script</a:t>
            </a:r>
            <a:endParaRPr lang="pt-BR" sz="44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CaixaDeTexto 3"/>
          <p:cNvSpPr txBox="1"/>
          <p:nvPr/>
        </p:nvSpPr>
        <p:spPr>
          <a:xfrm>
            <a:off x="542015" y="3420105"/>
            <a:ext cx="8263318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Manejo, Visualização e Compartilhamento de Dados</a:t>
            </a:r>
          </a:p>
          <a:p>
            <a:pPr algn="just">
              <a:lnSpc>
                <a:spcPct val="150000"/>
              </a:lnSpc>
            </a:pPr>
            <a:endParaRPr lang="pt-BR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endParaRPr lang="pt-BR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pt-B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Nicholas A. C. Marino</a:t>
            </a:r>
          </a:p>
          <a:p>
            <a:pPr algn="just">
              <a:lnSpc>
                <a:spcPct val="150000"/>
              </a:lnSpc>
            </a:pPr>
            <a:r>
              <a:rPr lang="pt-B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  <a:hlinkClick r:id="rId2"/>
              </a:rPr>
              <a:t>nac.marino@gmail.com</a:t>
            </a:r>
            <a:endParaRPr lang="pt-B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pt-BR" sz="1600" b="1" dirty="0" err="1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github.com</a:t>
            </a:r>
            <a:r>
              <a:rPr lang="pt-BR" sz="1600" b="1" dirty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/</a:t>
            </a:r>
            <a:r>
              <a:rPr lang="pt-BR" sz="1600" b="1" dirty="0" err="1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nacmarino</a:t>
            </a:r>
            <a:r>
              <a:rPr lang="pt-BR" sz="1600" b="1" dirty="0" smtClean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/</a:t>
            </a:r>
            <a:r>
              <a:rPr lang="pt-BR" sz="1600" b="1" dirty="0" err="1" smtClean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compartilhaR</a:t>
            </a:r>
            <a:endParaRPr lang="pt-BR" sz="1600" b="1" dirty="0">
              <a:solidFill>
                <a:schemeClr val="bg1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8" name="Picture 2" descr="https://cdn4.iconfinder.com/data/icons/seo-internet/512/21-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821" y="4900397"/>
            <a:ext cx="1361512" cy="136151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54430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432000" y="1399483"/>
            <a:ext cx="7882142" cy="4683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Cientistas</a:t>
            </a:r>
            <a:r>
              <a:rPr lang="en-US" sz="2000" dirty="0" smtClean="0">
                <a:latin typeface="Times New Roman"/>
                <a:cs typeface="Times New Roman"/>
              </a:rPr>
              <a:t> no </a:t>
            </a:r>
            <a:r>
              <a:rPr lang="en-US" sz="2000" dirty="0" err="1" smtClean="0">
                <a:latin typeface="Times New Roman"/>
                <a:cs typeface="Times New Roman"/>
              </a:rPr>
              <a:t>início</a:t>
            </a:r>
            <a:r>
              <a:rPr lang="en-US" sz="2000" dirty="0" smtClean="0">
                <a:latin typeface="Times New Roman"/>
                <a:cs typeface="Times New Roman"/>
              </a:rPr>
              <a:t> da </a:t>
            </a:r>
            <a:r>
              <a:rPr lang="en-US" sz="2000" dirty="0" err="1" smtClean="0">
                <a:latin typeface="Times New Roman"/>
                <a:cs typeface="Times New Roman"/>
              </a:rPr>
              <a:t>carreira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tendem</a:t>
            </a:r>
            <a:r>
              <a:rPr lang="en-US" sz="2000" dirty="0" smtClean="0">
                <a:latin typeface="Times New Roman"/>
                <a:cs typeface="Times New Roman"/>
              </a:rPr>
              <a:t> a </a:t>
            </a:r>
            <a:r>
              <a:rPr lang="en-US" sz="2000" dirty="0" err="1" smtClean="0">
                <a:latin typeface="Times New Roman"/>
                <a:cs typeface="Times New Roman"/>
              </a:rPr>
              <a:t>não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querer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compartilhar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seus</a:t>
            </a:r>
            <a:r>
              <a:rPr lang="en-US" sz="2000" dirty="0" smtClean="0">
                <a:latin typeface="Times New Roman"/>
                <a:cs typeface="Times New Roman"/>
              </a:rPr>
              <a:t> dados 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err="1" smtClean="0">
                <a:latin typeface="Times New Roman"/>
                <a:cs typeface="Times New Roman"/>
              </a:rPr>
              <a:t>Tenopir</a:t>
            </a:r>
            <a:r>
              <a:rPr lang="en-US" sz="2000" dirty="0" smtClean="0">
                <a:latin typeface="Times New Roman"/>
                <a:cs typeface="Times New Roman"/>
              </a:rPr>
              <a:t> et al, 2014, PLOS One):</a:t>
            </a:r>
          </a:p>
          <a:p>
            <a:pPr marL="357188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b="1" dirty="0" smtClean="0">
                <a:latin typeface="Times New Roman"/>
                <a:cs typeface="Times New Roman"/>
              </a:rPr>
              <a:t>“</a:t>
            </a:r>
            <a:r>
              <a:rPr lang="en-US" sz="2000" b="1" dirty="0" err="1" smtClean="0">
                <a:latin typeface="Times New Roman"/>
                <a:cs typeface="Times New Roman"/>
              </a:rPr>
              <a:t>Posso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ter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cometido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algum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erro</a:t>
            </a:r>
            <a:r>
              <a:rPr lang="en-US" sz="2000" b="1" dirty="0" smtClean="0">
                <a:latin typeface="Times New Roman"/>
                <a:cs typeface="Times New Roman"/>
              </a:rPr>
              <a:t>.”</a:t>
            </a:r>
            <a:r>
              <a:rPr lang="en-US" sz="2000" dirty="0" smtClean="0">
                <a:latin typeface="Times New Roman"/>
                <a:cs typeface="Times New Roman"/>
              </a:rPr>
              <a:t> (mas se </a:t>
            </a:r>
            <a:r>
              <a:rPr lang="en-US" sz="2000" dirty="0" err="1" smtClean="0">
                <a:latin typeface="Times New Roman"/>
                <a:cs typeface="Times New Roman"/>
              </a:rPr>
              <a:t>está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errado</a:t>
            </a:r>
            <a:r>
              <a:rPr lang="en-US" sz="2000" dirty="0" smtClean="0"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latin typeface="Times New Roman"/>
                <a:cs typeface="Times New Roman"/>
              </a:rPr>
              <a:t>precisa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ser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consertado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qualquer</a:t>
            </a:r>
            <a:r>
              <a:rPr lang="en-US" sz="2000" dirty="0" smtClean="0">
                <a:latin typeface="Times New Roman"/>
                <a:cs typeface="Times New Roman"/>
              </a:rPr>
              <a:t> forma, </a:t>
            </a:r>
            <a:r>
              <a:rPr lang="en-US" sz="2000" dirty="0" err="1" smtClean="0">
                <a:latin typeface="Times New Roman"/>
                <a:cs typeface="Times New Roman"/>
              </a:rPr>
              <a:t>não</a:t>
            </a:r>
            <a:r>
              <a:rPr lang="en-US" sz="2000" dirty="0" smtClean="0">
                <a:latin typeface="Times New Roman"/>
                <a:cs typeface="Times New Roman"/>
              </a:rPr>
              <a:t>?);</a:t>
            </a:r>
          </a:p>
          <a:p>
            <a:pPr marL="357188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b="1" dirty="0" smtClean="0">
                <a:latin typeface="Times New Roman"/>
                <a:cs typeface="Times New Roman"/>
              </a:rPr>
              <a:t>“</a:t>
            </a:r>
            <a:r>
              <a:rPr lang="en-US" sz="2000" b="1" dirty="0" err="1" smtClean="0">
                <a:latin typeface="Times New Roman"/>
                <a:cs typeface="Times New Roman"/>
              </a:rPr>
              <a:t>Alguém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pode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publicar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esses</a:t>
            </a:r>
            <a:r>
              <a:rPr lang="en-US" sz="2000" b="1" dirty="0" smtClean="0">
                <a:latin typeface="Times New Roman"/>
                <a:cs typeface="Times New Roman"/>
              </a:rPr>
              <a:t> dados antes de </a:t>
            </a:r>
            <a:r>
              <a:rPr lang="en-US" sz="2000" b="1" dirty="0" err="1" smtClean="0">
                <a:latin typeface="Times New Roman"/>
                <a:cs typeface="Times New Roman"/>
              </a:rPr>
              <a:t>mim</a:t>
            </a:r>
            <a:r>
              <a:rPr lang="en-US" sz="2000" b="1" dirty="0" smtClean="0">
                <a:latin typeface="Times New Roman"/>
                <a:cs typeface="Times New Roman"/>
              </a:rPr>
              <a:t>”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err="1" smtClean="0">
                <a:latin typeface="Times New Roman"/>
                <a:cs typeface="Times New Roman"/>
              </a:rPr>
              <a:t>não</a:t>
            </a:r>
            <a:r>
              <a:rPr lang="en-US" sz="2000" dirty="0" smtClean="0">
                <a:latin typeface="Times New Roman"/>
                <a:cs typeface="Times New Roman"/>
              </a:rPr>
              <a:t> é </a:t>
            </a:r>
            <a:r>
              <a:rPr lang="en-US" sz="2000" dirty="0" err="1" smtClean="0">
                <a:latin typeface="Times New Roman"/>
                <a:cs typeface="Times New Roman"/>
              </a:rPr>
              <a:t>ético</a:t>
            </a:r>
            <a:r>
              <a:rPr lang="en-US" sz="2000" dirty="0" smtClean="0">
                <a:latin typeface="Times New Roman"/>
                <a:cs typeface="Times New Roman"/>
              </a:rPr>
              <a:t>, e a academia tem </a:t>
            </a:r>
            <a:r>
              <a:rPr lang="en-US" sz="2000" dirty="0" err="1" smtClean="0">
                <a:latin typeface="Times New Roman"/>
                <a:cs typeface="Times New Roman"/>
              </a:rPr>
              <a:t>punições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severas</a:t>
            </a:r>
            <a:r>
              <a:rPr lang="en-US" sz="2000" dirty="0" smtClean="0">
                <a:latin typeface="Times New Roman"/>
                <a:cs typeface="Times New Roman"/>
              </a:rPr>
              <a:t> para </a:t>
            </a:r>
            <a:r>
              <a:rPr lang="en-US" sz="2000" dirty="0" err="1" smtClean="0">
                <a:latin typeface="Times New Roman"/>
                <a:cs typeface="Times New Roman"/>
              </a:rPr>
              <a:t>pessoas</a:t>
            </a:r>
            <a:r>
              <a:rPr lang="en-US" sz="2000" dirty="0" smtClean="0">
                <a:latin typeface="Times New Roman"/>
                <a:cs typeface="Times New Roman"/>
              </a:rPr>
              <a:t> que </a:t>
            </a:r>
            <a:r>
              <a:rPr lang="en-US" sz="2000" dirty="0" err="1" smtClean="0">
                <a:latin typeface="Times New Roman"/>
                <a:cs typeface="Times New Roman"/>
              </a:rPr>
              <a:t>cometem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esse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deslize</a:t>
            </a:r>
            <a:r>
              <a:rPr lang="en-US" sz="2000" dirty="0" smtClean="0">
                <a:latin typeface="Times New Roman"/>
                <a:cs typeface="Times New Roman"/>
              </a:rPr>
              <a:t>).</a:t>
            </a:r>
          </a:p>
          <a:p>
            <a:pPr marL="357188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Times New Roman"/>
                <a:cs typeface="Times New Roman"/>
              </a:rPr>
              <a:t>  </a:t>
            </a:r>
            <a:r>
              <a:rPr lang="en-US" sz="2000" b="1" dirty="0" smtClean="0">
                <a:latin typeface="Times New Roman"/>
                <a:cs typeface="Times New Roman"/>
              </a:rPr>
              <a:t>“Se </a:t>
            </a:r>
            <a:r>
              <a:rPr lang="en-US" sz="2000" b="1" dirty="0" err="1" smtClean="0">
                <a:latin typeface="Times New Roman"/>
                <a:cs typeface="Times New Roman"/>
              </a:rPr>
              <a:t>alguém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usar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meu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smtClean="0">
                <a:latin typeface="Times New Roman"/>
                <a:cs typeface="Times New Roman"/>
              </a:rPr>
              <a:t>dado, </a:t>
            </a:r>
            <a:r>
              <a:rPr lang="en-US" sz="2000" b="1" dirty="0" err="1" smtClean="0">
                <a:latin typeface="Times New Roman"/>
                <a:cs typeface="Times New Roman"/>
              </a:rPr>
              <a:t>não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vai</a:t>
            </a:r>
            <a:r>
              <a:rPr lang="en-US" sz="2000" b="1" dirty="0" smtClean="0">
                <a:latin typeface="Times New Roman"/>
                <a:cs typeface="Times New Roman"/>
              </a:rPr>
              <a:t> me </a:t>
            </a:r>
            <a:r>
              <a:rPr lang="en-US" sz="2000" b="1" dirty="0" err="1" smtClean="0">
                <a:latin typeface="Times New Roman"/>
                <a:cs typeface="Times New Roman"/>
              </a:rPr>
              <a:t>dar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crédito</a:t>
            </a:r>
            <a:r>
              <a:rPr lang="en-US" sz="2000" b="1" dirty="0" smtClean="0">
                <a:latin typeface="Times New Roman"/>
                <a:cs typeface="Times New Roman"/>
              </a:rPr>
              <a:t> pela </a:t>
            </a:r>
            <a:r>
              <a:rPr lang="en-US" sz="2000" b="1" dirty="0" err="1" smtClean="0">
                <a:latin typeface="Times New Roman"/>
                <a:cs typeface="Times New Roman"/>
              </a:rPr>
              <a:t>publicação</a:t>
            </a:r>
            <a:r>
              <a:rPr lang="en-US" sz="2000" b="1" dirty="0" smtClean="0">
                <a:latin typeface="Times New Roman"/>
                <a:cs typeface="Times New Roman"/>
              </a:rPr>
              <a:t>”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err="1" smtClean="0">
                <a:latin typeface="Times New Roman"/>
                <a:cs typeface="Times New Roman"/>
              </a:rPr>
              <a:t>você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consegue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dar</a:t>
            </a:r>
            <a:r>
              <a:rPr lang="en-US" sz="2000" dirty="0" smtClean="0">
                <a:latin typeface="Times New Roman"/>
                <a:cs typeface="Times New Roman"/>
              </a:rPr>
              <a:t> um DOI para </a:t>
            </a:r>
            <a:r>
              <a:rPr lang="en-US" sz="2000" dirty="0" err="1" smtClean="0">
                <a:latin typeface="Times New Roman"/>
                <a:cs typeface="Times New Roman"/>
              </a:rPr>
              <a:t>praticamente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u="sng" dirty="0" smtClean="0">
                <a:latin typeface="Times New Roman"/>
                <a:cs typeface="Times New Roman"/>
              </a:rPr>
              <a:t>TUDO</a:t>
            </a:r>
            <a:r>
              <a:rPr lang="en-US" sz="2000" dirty="0" smtClean="0">
                <a:latin typeface="Times New Roman"/>
                <a:cs typeface="Times New Roman"/>
              </a:rPr>
              <a:t>).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32000" y="530232"/>
            <a:ext cx="77292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Você pode possivelmente não gostar, mas...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4609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432000" y="1399483"/>
            <a:ext cx="7882142" cy="139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Revistas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na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área</a:t>
            </a:r>
            <a:r>
              <a:rPr lang="en-US" sz="2200" dirty="0" smtClean="0">
                <a:latin typeface="Times New Roman"/>
                <a:cs typeface="Times New Roman"/>
              </a:rPr>
              <a:t> de </a:t>
            </a:r>
            <a:r>
              <a:rPr lang="en-US" sz="2200" dirty="0" err="1" smtClean="0">
                <a:latin typeface="Times New Roman"/>
                <a:cs typeface="Times New Roman"/>
              </a:rPr>
              <a:t>ecologia</a:t>
            </a:r>
            <a:r>
              <a:rPr lang="en-US" sz="2200" dirty="0" smtClean="0">
                <a:latin typeface="Times New Roman"/>
                <a:cs typeface="Times New Roman"/>
              </a:rPr>
              <a:t> e </a:t>
            </a:r>
            <a:r>
              <a:rPr lang="en-US" sz="2200" dirty="0" err="1" smtClean="0">
                <a:latin typeface="Times New Roman"/>
                <a:cs typeface="Times New Roman"/>
              </a:rPr>
              <a:t>evolução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estão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exigindo</a:t>
            </a:r>
            <a:r>
              <a:rPr lang="en-US" sz="2200" dirty="0" smtClean="0">
                <a:latin typeface="Times New Roman"/>
                <a:cs typeface="Times New Roman"/>
              </a:rPr>
              <a:t> o </a:t>
            </a:r>
            <a:r>
              <a:rPr lang="en-US" sz="2200" dirty="0" err="1" smtClean="0">
                <a:latin typeface="Times New Roman"/>
                <a:cs typeface="Times New Roman"/>
              </a:rPr>
              <a:t>compartilhamento</a:t>
            </a:r>
            <a:r>
              <a:rPr lang="en-US" sz="2200" dirty="0" smtClean="0">
                <a:latin typeface="Times New Roman"/>
                <a:cs typeface="Times New Roman"/>
              </a:rPr>
              <a:t> de dados para a </a:t>
            </a:r>
            <a:r>
              <a:rPr lang="en-US" sz="2200" dirty="0" err="1" smtClean="0">
                <a:latin typeface="Times New Roman"/>
                <a:cs typeface="Times New Roman"/>
              </a:rPr>
              <a:t>publicação</a:t>
            </a:r>
            <a:r>
              <a:rPr lang="en-US" sz="2200" dirty="0" smtClean="0">
                <a:latin typeface="Times New Roman"/>
                <a:cs typeface="Times New Roman"/>
              </a:rPr>
              <a:t> dos </a:t>
            </a:r>
            <a:r>
              <a:rPr lang="en-US" sz="2200" dirty="0" err="1" smtClean="0">
                <a:latin typeface="Times New Roman"/>
                <a:cs typeface="Times New Roman"/>
              </a:rPr>
              <a:t>artigos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6146" name="Picture 2" descr="Publication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05" y="3066740"/>
            <a:ext cx="141922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tomfayle.com/biotropic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431" y="3066740"/>
            <a:ext cx="1425428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oikosjournal.org/sites/oikosjournal.org/files/files/oik_123_01_cover_n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059" y="3066739"/>
            <a:ext cx="1422833" cy="186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5998385" y="3349097"/>
            <a:ext cx="29865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+ 99 revistas, cadastradas na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Dryad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Digital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Repository</a:t>
            </a:r>
            <a:endParaRPr lang="pt-BR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(PLOS,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Ecology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Ecography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Ecology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J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Ecol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Ecol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Heredity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...)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60013" y="5129316"/>
            <a:ext cx="8451986" cy="139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Existe</a:t>
            </a:r>
            <a:r>
              <a:rPr lang="en-US" sz="2200" dirty="0" smtClean="0">
                <a:latin typeface="Times New Roman"/>
                <a:cs typeface="Times New Roman"/>
              </a:rPr>
              <a:t> a </a:t>
            </a:r>
            <a:r>
              <a:rPr lang="en-US" sz="2200" dirty="0" err="1" smtClean="0">
                <a:latin typeface="Times New Roman"/>
                <a:cs typeface="Times New Roman"/>
              </a:rPr>
              <a:t>perspectiva</a:t>
            </a:r>
            <a:r>
              <a:rPr lang="en-US" sz="2200" dirty="0" smtClean="0">
                <a:latin typeface="Times New Roman"/>
                <a:cs typeface="Times New Roman"/>
              </a:rPr>
              <a:t> de que, </a:t>
            </a:r>
            <a:r>
              <a:rPr lang="en-US" sz="2200" dirty="0" err="1" smtClean="0">
                <a:latin typeface="Times New Roman"/>
                <a:cs typeface="Times New Roman"/>
              </a:rPr>
              <a:t>em</a:t>
            </a:r>
            <a:r>
              <a:rPr lang="en-US" sz="2200" dirty="0" smtClean="0">
                <a:latin typeface="Times New Roman"/>
                <a:cs typeface="Times New Roman"/>
              </a:rPr>
              <a:t> breve, </a:t>
            </a:r>
            <a:r>
              <a:rPr lang="en-US" sz="2200" dirty="0" err="1" smtClean="0">
                <a:latin typeface="Times New Roman"/>
                <a:cs typeface="Times New Roman"/>
              </a:rPr>
              <a:t>outras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revistas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vão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aderir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ao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movimento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– </a:t>
            </a:r>
            <a:r>
              <a:rPr lang="en-US" sz="2200" dirty="0" err="1" smtClean="0">
                <a:latin typeface="Times New Roman"/>
                <a:cs typeface="Times New Roman"/>
              </a:rPr>
              <a:t>por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exemplo</a:t>
            </a:r>
            <a:r>
              <a:rPr lang="en-US" sz="2200" dirty="0" smtClean="0">
                <a:latin typeface="Times New Roman"/>
                <a:cs typeface="Times New Roman"/>
              </a:rPr>
              <a:t>, a </a:t>
            </a:r>
            <a:r>
              <a:rPr lang="en-US" sz="2200" dirty="0" err="1" smtClean="0">
                <a:latin typeface="Times New Roman"/>
                <a:cs typeface="Times New Roman"/>
              </a:rPr>
              <a:t>Hydrobiologia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aixaDeTexto 3"/>
          <p:cNvSpPr txBox="1"/>
          <p:nvPr/>
        </p:nvSpPr>
        <p:spPr>
          <a:xfrm>
            <a:off x="432000" y="530232"/>
            <a:ext cx="62134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E, por mais que você não queira...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5098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432000" y="1399483"/>
            <a:ext cx="7882142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Fora do </a:t>
            </a:r>
            <a:r>
              <a:rPr lang="en-US" sz="2000" dirty="0" err="1" smtClean="0">
                <a:latin typeface="Times New Roman"/>
                <a:cs typeface="Times New Roman"/>
              </a:rPr>
              <a:t>Brasil</a:t>
            </a:r>
            <a:r>
              <a:rPr lang="en-US" sz="2000" dirty="0" smtClean="0"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latin typeface="Times New Roman"/>
                <a:cs typeface="Times New Roman"/>
              </a:rPr>
              <a:t>além</a:t>
            </a:r>
            <a:r>
              <a:rPr lang="en-US" sz="2000" dirty="0" smtClean="0">
                <a:latin typeface="Times New Roman"/>
                <a:cs typeface="Times New Roman"/>
              </a:rPr>
              <a:t> das </a:t>
            </a:r>
            <a:r>
              <a:rPr lang="en-US" sz="2000" dirty="0" err="1" smtClean="0">
                <a:latin typeface="Times New Roman"/>
                <a:cs typeface="Times New Roman"/>
              </a:rPr>
              <a:t>revistas</a:t>
            </a:r>
            <a:r>
              <a:rPr lang="en-US" sz="2000" dirty="0" smtClean="0"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latin typeface="Times New Roman"/>
                <a:cs typeface="Times New Roman"/>
              </a:rPr>
              <a:t>os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órgãos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fomento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pedem</a:t>
            </a:r>
            <a:r>
              <a:rPr lang="en-US" sz="2000" dirty="0" smtClean="0">
                <a:latin typeface="Times New Roman"/>
                <a:cs typeface="Times New Roman"/>
              </a:rPr>
              <a:t> (1) o </a:t>
            </a:r>
            <a:r>
              <a:rPr lang="en-US" sz="2000" dirty="0" err="1" smtClean="0">
                <a:latin typeface="Times New Roman"/>
                <a:cs typeface="Times New Roman"/>
              </a:rPr>
              <a:t>compartilhamento</a:t>
            </a:r>
            <a:r>
              <a:rPr lang="en-US" sz="2000" dirty="0" smtClean="0">
                <a:latin typeface="Times New Roman"/>
                <a:cs typeface="Times New Roman"/>
              </a:rPr>
              <a:t> dos dados e (2) um </a:t>
            </a:r>
            <a:r>
              <a:rPr lang="en-US" sz="2000" dirty="0" err="1" smtClean="0">
                <a:latin typeface="Times New Roman"/>
                <a:cs typeface="Times New Roman"/>
              </a:rPr>
              <a:t>plano</a:t>
            </a:r>
            <a:r>
              <a:rPr lang="en-US" sz="2000" dirty="0" smtClean="0">
                <a:latin typeface="Times New Roman"/>
                <a:cs typeface="Times New Roman"/>
              </a:rPr>
              <a:t> para </a:t>
            </a:r>
            <a:r>
              <a:rPr lang="en-US" sz="2000" dirty="0" err="1" smtClean="0">
                <a:latin typeface="Times New Roman"/>
                <a:cs typeface="Times New Roman"/>
              </a:rPr>
              <a:t>armazenamento</a:t>
            </a:r>
            <a:r>
              <a:rPr lang="en-US" sz="2000" dirty="0" smtClean="0">
                <a:latin typeface="Times New Roman"/>
                <a:cs typeface="Times New Roman"/>
              </a:rPr>
              <a:t> e </a:t>
            </a:r>
            <a:r>
              <a:rPr lang="en-US" sz="2000" dirty="0" err="1" smtClean="0">
                <a:latin typeface="Times New Roman"/>
                <a:cs typeface="Times New Roman"/>
              </a:rPr>
              <a:t>disponibilização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destes</a:t>
            </a:r>
            <a:r>
              <a:rPr lang="en-US" sz="2000" dirty="0" smtClean="0">
                <a:latin typeface="Times New Roman"/>
                <a:cs typeface="Times New Roman"/>
              </a:rPr>
              <a:t> dados </a:t>
            </a:r>
            <a:r>
              <a:rPr lang="en-US" sz="2000" dirty="0" err="1" smtClean="0">
                <a:latin typeface="Times New Roman"/>
                <a:cs typeface="Times New Roman"/>
              </a:rPr>
              <a:t>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longo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prazo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</a:p>
        </p:txBody>
      </p:sp>
      <p:pic>
        <p:nvPicPr>
          <p:cNvPr id="5124" name="Picture 4" descr="https://www.dataone.org/sites/all/images/d1-logo-v3_aligned_lef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4" y="4003709"/>
            <a:ext cx="2495550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upload.wikimedia.org/wikipedia/en/thumb/9/91/DryadLogo.png/160px-Dryad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580" y="3975135"/>
            <a:ext cx="15240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zenodo.org/img/logos/zenodo-gradient-25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56" y="3882720"/>
            <a:ext cx="2584174" cy="103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://2.bp.blogspot.com/-L5YvOalNqlc/UlBW-YvaGPI/AAAAAAAAK-k/IxbfDYPeeVY/s1600/figshare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69" y="5303996"/>
            <a:ext cx="3338307" cy="11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s://www.dataone.org/sites/default/files/knb-size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6" r="35498"/>
          <a:stretch/>
        </p:blipFill>
        <p:spPr bwMode="auto">
          <a:xfrm>
            <a:off x="5791198" y="5283041"/>
            <a:ext cx="1272209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3"/>
          <p:cNvSpPr txBox="1"/>
          <p:nvPr/>
        </p:nvSpPr>
        <p:spPr>
          <a:xfrm>
            <a:off x="432000" y="530232"/>
            <a:ext cx="58377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Onde compartilhar seus dados?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6145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b="1" dirty="0" smtClean="0">
                <a:latin typeface="Times New Roman"/>
                <a:cs typeface="Times New Roman"/>
              </a:rPr>
              <a:t>(Roger D. Peng, The Research Pipeline)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43" y="1972289"/>
            <a:ext cx="7937680" cy="420050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862469" y="5934670"/>
            <a:ext cx="2093844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 para limpeza dos dados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 flipH="1" flipV="1">
            <a:off x="1497496" y="4797287"/>
            <a:ext cx="2385391" cy="11264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768625" y="1564085"/>
            <a:ext cx="2093844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 para análise de dados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62609" y="3299791"/>
            <a:ext cx="3803374" cy="967409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/>
          <p:cNvCxnSpPr>
            <a:stCxn id="16" idx="2"/>
          </p:cNvCxnSpPr>
          <p:nvPr/>
        </p:nvCxnSpPr>
        <p:spPr>
          <a:xfrm>
            <a:off x="4272954" y="2061820"/>
            <a:ext cx="497829" cy="84568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3226032" y="1138490"/>
            <a:ext cx="2093844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 para geração dos resultados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Conector de seta reta 16"/>
          <p:cNvCxnSpPr/>
          <p:nvPr/>
        </p:nvCxnSpPr>
        <p:spPr>
          <a:xfrm>
            <a:off x="1788699" y="2228971"/>
            <a:ext cx="748749" cy="108937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7474225" y="1138490"/>
            <a:ext cx="1585617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 para geração do trabalho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Conector de seta reta 21"/>
          <p:cNvCxnSpPr>
            <a:stCxn id="21" idx="2"/>
          </p:cNvCxnSpPr>
          <p:nvPr/>
        </p:nvCxnSpPr>
        <p:spPr>
          <a:xfrm flipH="1">
            <a:off x="8012921" y="2061820"/>
            <a:ext cx="254113" cy="91883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3"/>
          <p:cNvSpPr txBox="1"/>
          <p:nvPr/>
        </p:nvSpPr>
        <p:spPr>
          <a:xfrm>
            <a:off x="432000" y="243333"/>
            <a:ext cx="828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Muito do que vimos aqui mostra a importância do código (</a:t>
            </a:r>
            <a:r>
              <a:rPr lang="pt-BR" sz="2400" b="1" i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script</a:t>
            </a:r>
            <a:r>
              <a:rPr lang="pt-BR" sz="24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) em todas as etapas da produção do </a:t>
            </a:r>
            <a:r>
              <a:rPr lang="pt-BR" sz="24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artigo</a:t>
            </a:r>
            <a:endParaRPr lang="pt-BR" sz="24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9533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432000" y="1399483"/>
            <a:ext cx="8280000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Nós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não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somos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treinados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uma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cultura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compartilhamento</a:t>
            </a:r>
            <a:r>
              <a:rPr lang="en-US" sz="2000" dirty="0" smtClean="0">
                <a:latin typeface="Times New Roman"/>
                <a:cs typeface="Times New Roman"/>
              </a:rPr>
              <a:t> de dados;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32000" y="530232"/>
            <a:ext cx="58902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pedra no meio do caminho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3485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432000" y="1399483"/>
            <a:ext cx="8266455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000" b="1" dirty="0" smtClean="0">
                <a:latin typeface="Times New Roman"/>
                <a:cs typeface="Times New Roman"/>
              </a:rPr>
              <a:t>Don’t repeat yourself - </a:t>
            </a:r>
            <a:r>
              <a:rPr lang="en-US" sz="2000" dirty="0" smtClean="0">
                <a:latin typeface="Times New Roman"/>
                <a:cs typeface="Times New Roman"/>
              </a:rPr>
              <a:t>automatize</a:t>
            </a:r>
            <a:r>
              <a:rPr lang="en-US" sz="2000" b="1" dirty="0" smtClean="0">
                <a:latin typeface="Times New Roman"/>
                <a:cs typeface="Times New Roman"/>
              </a:rPr>
              <a:t>: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715963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 err="1" smtClean="0">
                <a:latin typeface="Times New Roman"/>
                <a:cs typeface="Times New Roman"/>
              </a:rPr>
              <a:t>Processos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repetitivos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err="1" smtClean="0">
                <a:latin typeface="Times New Roman"/>
                <a:cs typeface="Times New Roman"/>
              </a:rPr>
              <a:t>fazer</a:t>
            </a:r>
            <a:r>
              <a:rPr lang="en-US" sz="2000" dirty="0" smtClean="0">
                <a:latin typeface="Times New Roman"/>
                <a:cs typeface="Times New Roman"/>
              </a:rPr>
              <a:t> a </a:t>
            </a:r>
            <a:r>
              <a:rPr lang="en-US" sz="2000" dirty="0" err="1" smtClean="0">
                <a:latin typeface="Times New Roman"/>
                <a:cs typeface="Times New Roman"/>
              </a:rPr>
              <a:t>mesma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operação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vezes</a:t>
            </a:r>
            <a:r>
              <a:rPr lang="en-US" sz="2000" dirty="0" smtClean="0">
                <a:latin typeface="Times New Roman"/>
                <a:cs typeface="Times New Roman"/>
              </a:rPr>
              <a:t> com dados </a:t>
            </a:r>
            <a:r>
              <a:rPr lang="en-US" sz="2000" dirty="0" err="1" smtClean="0">
                <a:latin typeface="Times New Roman"/>
                <a:cs typeface="Times New Roman"/>
              </a:rPr>
              <a:t>diferentes</a:t>
            </a:r>
            <a:r>
              <a:rPr lang="en-US" sz="2000" dirty="0" smtClean="0">
                <a:latin typeface="Times New Roman"/>
                <a:cs typeface="Times New Roman"/>
              </a:rPr>
              <a:t>);</a:t>
            </a:r>
          </a:p>
          <a:p>
            <a:pPr marL="715963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 err="1" smtClean="0">
                <a:latin typeface="Times New Roman"/>
                <a:cs typeface="Times New Roman"/>
              </a:rPr>
              <a:t>Cada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passo</a:t>
            </a:r>
            <a:r>
              <a:rPr lang="en-US" sz="2000" dirty="0" smtClean="0">
                <a:latin typeface="Times New Roman"/>
                <a:cs typeface="Times New Roman"/>
              </a:rPr>
              <a:t> do </a:t>
            </a:r>
            <a:r>
              <a:rPr lang="en-US" sz="2000" dirty="0" err="1" smtClean="0">
                <a:latin typeface="Times New Roman"/>
                <a:cs typeface="Times New Roman"/>
              </a:rPr>
              <a:t>seu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trabalho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err="1" smtClean="0">
                <a:latin typeface="Times New Roman"/>
                <a:cs typeface="Times New Roman"/>
              </a:rPr>
              <a:t>manipular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uma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planilha</a:t>
            </a:r>
            <a:r>
              <a:rPr lang="en-US" sz="2000" dirty="0" smtClean="0">
                <a:latin typeface="Times New Roman"/>
                <a:cs typeface="Times New Roman"/>
              </a:rPr>
              <a:t> para </a:t>
            </a:r>
            <a:r>
              <a:rPr lang="en-US" sz="2000" dirty="0" err="1" smtClean="0">
                <a:latin typeface="Times New Roman"/>
                <a:cs typeface="Times New Roman"/>
              </a:rPr>
              <a:t>gerar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outra</a:t>
            </a:r>
            <a:r>
              <a:rPr lang="en-US" sz="2000" dirty="0" smtClean="0">
                <a:latin typeface="Times New Roman"/>
                <a:cs typeface="Times New Roman"/>
              </a:rPr>
              <a:t>);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32000" y="4083786"/>
            <a:ext cx="8280000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b="1" dirty="0" smtClean="0">
                <a:latin typeface="Times New Roman"/>
                <a:cs typeface="Times New Roman"/>
              </a:rPr>
              <a:t>Use a </a:t>
            </a:r>
            <a:r>
              <a:rPr lang="en-US" sz="2000" b="1" dirty="0" err="1" smtClean="0">
                <a:latin typeface="Times New Roman"/>
                <a:cs typeface="Times New Roman"/>
              </a:rPr>
              <a:t>tecnologia</a:t>
            </a:r>
            <a:r>
              <a:rPr lang="en-US" sz="2000" b="1" dirty="0" smtClean="0">
                <a:latin typeface="Times New Roman"/>
                <a:cs typeface="Times New Roman"/>
              </a:rPr>
              <a:t> com </a:t>
            </a:r>
            <a:r>
              <a:rPr lang="en-US" sz="2000" b="1" dirty="0" err="1" smtClean="0">
                <a:latin typeface="Times New Roman"/>
                <a:cs typeface="Times New Roman"/>
              </a:rPr>
              <a:t>sabedoria</a:t>
            </a:r>
            <a:r>
              <a:rPr lang="en-US" sz="2000" b="1" dirty="0" smtClean="0">
                <a:latin typeface="Times New Roman"/>
                <a:cs typeface="Times New Roman"/>
              </a:rPr>
              <a:t>: </a:t>
            </a:r>
            <a:r>
              <a:rPr lang="en-US" sz="2000" dirty="0" err="1" smtClean="0">
                <a:latin typeface="Times New Roman"/>
                <a:cs typeface="Times New Roman"/>
              </a:rPr>
              <a:t>você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pode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perder</a:t>
            </a:r>
            <a:r>
              <a:rPr lang="en-US" sz="2000" dirty="0" smtClean="0">
                <a:latin typeface="Times New Roman"/>
                <a:cs typeface="Times New Roman"/>
              </a:rPr>
              <a:t> horas para </a:t>
            </a:r>
            <a:r>
              <a:rPr lang="en-US" sz="2000" dirty="0" err="1" smtClean="0">
                <a:latin typeface="Times New Roman"/>
                <a:cs typeface="Times New Roman"/>
              </a:rPr>
              <a:t>aprender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algo</a:t>
            </a:r>
            <a:r>
              <a:rPr lang="en-US" sz="2000" dirty="0" smtClean="0">
                <a:latin typeface="Times New Roman"/>
                <a:cs typeface="Times New Roman"/>
              </a:rPr>
              <a:t> que </a:t>
            </a:r>
            <a:r>
              <a:rPr lang="en-US" sz="2000" dirty="0" err="1" smtClean="0">
                <a:latin typeface="Times New Roman"/>
                <a:cs typeface="Times New Roman"/>
              </a:rPr>
              <a:t>vai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te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poupar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dias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trabalho</a:t>
            </a:r>
            <a:r>
              <a:rPr lang="en-US" sz="2000" dirty="0" smtClean="0">
                <a:latin typeface="Times New Roman"/>
                <a:cs typeface="Times New Roman"/>
              </a:rPr>
              <a:t> no </a:t>
            </a:r>
            <a:r>
              <a:rPr lang="en-US" sz="2000" dirty="0" err="1" smtClean="0">
                <a:latin typeface="Times New Roman"/>
                <a:cs typeface="Times New Roman"/>
              </a:rPr>
              <a:t>futuro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smtClean="0">
                <a:latin typeface="Times New Roman"/>
                <a:cs typeface="Times New Roman"/>
              </a:rPr>
              <a:t>vs </a:t>
            </a:r>
            <a:r>
              <a:rPr lang="en-US" sz="2000" dirty="0" err="1" smtClean="0">
                <a:latin typeface="Times New Roman"/>
                <a:cs typeface="Times New Roman"/>
              </a:rPr>
              <a:t>algo</a:t>
            </a:r>
            <a:r>
              <a:rPr lang="en-US" sz="2000" dirty="0" smtClean="0">
                <a:latin typeface="Times New Roman"/>
                <a:cs typeface="Times New Roman"/>
              </a:rPr>
              <a:t> que </a:t>
            </a:r>
            <a:r>
              <a:rPr lang="en-US" sz="2000" dirty="0" err="1" smtClean="0">
                <a:latin typeface="Times New Roman"/>
                <a:cs typeface="Times New Roman"/>
              </a:rPr>
              <a:t>só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será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usado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poucas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vezes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</a:p>
        </p:txBody>
      </p:sp>
      <p:sp>
        <p:nvSpPr>
          <p:cNvPr id="7" name="CaixaDeTexto 3"/>
          <p:cNvSpPr txBox="1"/>
          <p:nvPr/>
        </p:nvSpPr>
        <p:spPr>
          <a:xfrm>
            <a:off x="432000" y="530232"/>
            <a:ext cx="38602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Otimize o seu tempo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8803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432000" y="1346474"/>
            <a:ext cx="8280000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Times New Roman"/>
                <a:cs typeface="Times New Roman"/>
              </a:rPr>
              <a:t>Use </a:t>
            </a:r>
            <a:r>
              <a:rPr lang="en-US" sz="2000" dirty="0" err="1" smtClean="0">
                <a:latin typeface="Times New Roman"/>
                <a:cs typeface="Times New Roman"/>
              </a:rPr>
              <a:t>nomes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mais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intuitivos</a:t>
            </a:r>
            <a:r>
              <a:rPr lang="en-US" sz="2000" dirty="0" smtClean="0">
                <a:latin typeface="Times New Roman"/>
                <a:cs typeface="Times New Roman"/>
              </a:rPr>
              <a:t> para as </a:t>
            </a:r>
            <a:r>
              <a:rPr lang="en-US" sz="2000" dirty="0" err="1" smtClean="0">
                <a:latin typeface="Times New Roman"/>
                <a:cs typeface="Times New Roman"/>
              </a:rPr>
              <a:t>suas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variáveis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err="1" smtClean="0">
                <a:latin typeface="Times New Roman"/>
                <a:cs typeface="Times New Roman"/>
              </a:rPr>
              <a:t>depois</a:t>
            </a:r>
            <a:r>
              <a:rPr lang="en-US" sz="2000" dirty="0" smtClean="0">
                <a:latin typeface="Times New Roman"/>
                <a:cs typeface="Times New Roman"/>
              </a:rPr>
              <a:t> de um tempo, </a:t>
            </a:r>
            <a:r>
              <a:rPr lang="en-US" sz="2000" dirty="0" err="1" smtClean="0">
                <a:latin typeface="Times New Roman"/>
                <a:cs typeface="Times New Roman"/>
              </a:rPr>
              <a:t>isso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faz</a:t>
            </a:r>
            <a:r>
              <a:rPr lang="en-US" sz="2000" dirty="0" smtClean="0">
                <a:latin typeface="Times New Roman"/>
                <a:cs typeface="Times New Roman"/>
              </a:rPr>
              <a:t> a </a:t>
            </a:r>
            <a:r>
              <a:rPr lang="en-US" sz="2000" dirty="0" err="1" smtClean="0">
                <a:latin typeface="Times New Roman"/>
                <a:cs typeface="Times New Roman"/>
              </a:rPr>
              <a:t>diferença</a:t>
            </a:r>
            <a:r>
              <a:rPr lang="en-US" sz="2000" dirty="0" smtClean="0">
                <a:latin typeface="Times New Roman"/>
                <a:cs typeface="Times New Roman"/>
              </a:rPr>
              <a:t>).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95" t="23958" r="50000" b="55752"/>
          <a:stretch/>
        </p:blipFill>
        <p:spPr>
          <a:xfrm>
            <a:off x="718972" y="2876274"/>
            <a:ext cx="7706057" cy="176498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196" t="26857" r="11096" b="61368"/>
          <a:stretch/>
        </p:blipFill>
        <p:spPr>
          <a:xfrm>
            <a:off x="132743" y="5325591"/>
            <a:ext cx="8878514" cy="66260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377075" y="4798760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3"/>
          <p:cNvSpPr txBox="1"/>
          <p:nvPr/>
        </p:nvSpPr>
        <p:spPr>
          <a:xfrm>
            <a:off x="432000" y="530232"/>
            <a:ext cx="74301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Seja prático com suas planilhas de dados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1205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432000" y="1346474"/>
            <a:ext cx="8280000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Times New Roman"/>
                <a:cs typeface="Times New Roman"/>
              </a:rPr>
              <a:t>Use </a:t>
            </a:r>
            <a:r>
              <a:rPr lang="en-US" sz="2000" dirty="0" err="1" smtClean="0">
                <a:latin typeface="Times New Roman"/>
                <a:cs typeface="Times New Roman"/>
              </a:rPr>
              <a:t>nomes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mais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intuitivos</a:t>
            </a:r>
            <a:r>
              <a:rPr lang="en-US" sz="2000" dirty="0" smtClean="0">
                <a:latin typeface="Times New Roman"/>
                <a:cs typeface="Times New Roman"/>
              </a:rPr>
              <a:t> para as </a:t>
            </a:r>
            <a:r>
              <a:rPr lang="en-US" sz="2000" dirty="0" err="1" smtClean="0">
                <a:latin typeface="Times New Roman"/>
                <a:cs typeface="Times New Roman"/>
              </a:rPr>
              <a:t>suas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planilhas</a:t>
            </a:r>
            <a:r>
              <a:rPr lang="en-US" sz="2000" dirty="0" smtClean="0">
                <a:latin typeface="Times New Roman"/>
                <a:cs typeface="Times New Roman"/>
              </a:rPr>
              <a:t> de dados.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9139" t="22146" r="45518" b="55209"/>
          <a:stretch/>
        </p:blipFill>
        <p:spPr>
          <a:xfrm>
            <a:off x="1825489" y="4850294"/>
            <a:ext cx="5272031" cy="1899147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1114687" y="2110513"/>
            <a:ext cx="6693634" cy="2054482"/>
            <a:chOff x="544790" y="1444487"/>
            <a:chExt cx="5353879" cy="1643270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3"/>
            <a:srcRect l="19139" t="22872" r="39713" b="73686"/>
            <a:stretch/>
          </p:blipFill>
          <p:spPr>
            <a:xfrm>
              <a:off x="544790" y="1444487"/>
              <a:ext cx="5353879" cy="251792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3"/>
            <a:srcRect l="19139" t="51953" r="39713" b="29026"/>
            <a:stretch/>
          </p:blipFill>
          <p:spPr>
            <a:xfrm>
              <a:off x="544790" y="1696279"/>
              <a:ext cx="5353879" cy="1391478"/>
            </a:xfrm>
            <a:prstGeom prst="rect">
              <a:avLst/>
            </a:prstGeom>
          </p:spPr>
        </p:pic>
      </p:grpSp>
      <p:sp>
        <p:nvSpPr>
          <p:cNvPr id="11" name="CaixaDeTexto 10"/>
          <p:cNvSpPr txBox="1"/>
          <p:nvPr/>
        </p:nvSpPr>
        <p:spPr>
          <a:xfrm>
            <a:off x="4266579" y="4322979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3"/>
          <p:cNvSpPr txBox="1"/>
          <p:nvPr/>
        </p:nvSpPr>
        <p:spPr>
          <a:xfrm>
            <a:off x="432000" y="530232"/>
            <a:ext cx="74301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Seja prático com suas planilhas de dados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9664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432000" y="1346474"/>
            <a:ext cx="8280000" cy="71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>
                <a:latin typeface="Times New Roman"/>
                <a:cs typeface="Times New Roman"/>
              </a:rPr>
              <a:t>Use </a:t>
            </a:r>
            <a:r>
              <a:rPr lang="en-US" sz="2200" dirty="0" err="1" smtClean="0">
                <a:latin typeface="Times New Roman"/>
                <a:cs typeface="Times New Roman"/>
              </a:rPr>
              <a:t>uma</a:t>
            </a:r>
            <a:r>
              <a:rPr lang="en-US" sz="2200" dirty="0" smtClean="0">
                <a:latin typeface="Times New Roman"/>
                <a:cs typeface="Times New Roman"/>
              </a:rPr>
              <a:t> pasta para </a:t>
            </a:r>
            <a:r>
              <a:rPr lang="en-US" sz="2200" dirty="0" err="1" smtClean="0">
                <a:latin typeface="Times New Roman"/>
                <a:cs typeface="Times New Roman"/>
              </a:rPr>
              <a:t>cada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tipo</a:t>
            </a:r>
            <a:r>
              <a:rPr lang="en-US" sz="2200" dirty="0" smtClean="0">
                <a:latin typeface="Times New Roman"/>
                <a:cs typeface="Times New Roman"/>
              </a:rPr>
              <a:t> de </a:t>
            </a:r>
            <a:r>
              <a:rPr lang="en-US" sz="2200" dirty="0" err="1" smtClean="0">
                <a:latin typeface="Times New Roman"/>
                <a:cs typeface="Times New Roman"/>
              </a:rPr>
              <a:t>informação</a:t>
            </a:r>
            <a:r>
              <a:rPr lang="en-US" sz="2200" dirty="0" smtClean="0">
                <a:latin typeface="Times New Roman"/>
                <a:cs typeface="Times New Roman"/>
              </a:rPr>
              <a:t>/</a:t>
            </a:r>
            <a:r>
              <a:rPr lang="en-US" sz="2200" dirty="0" err="1" smtClean="0">
                <a:latin typeface="Times New Roman"/>
                <a:cs typeface="Times New Roman"/>
              </a:rPr>
              <a:t>projeto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8834" t="22146" r="55296" b="60643"/>
          <a:stretch/>
        </p:blipFill>
        <p:spPr>
          <a:xfrm>
            <a:off x="258697" y="2269269"/>
            <a:ext cx="4319519" cy="161556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18731" t="22328" r="45111" b="45607"/>
          <a:stretch/>
        </p:blipFill>
        <p:spPr>
          <a:xfrm>
            <a:off x="3249540" y="4086203"/>
            <a:ext cx="5363359" cy="2674126"/>
          </a:xfrm>
          <a:prstGeom prst="rect">
            <a:avLst/>
          </a:prstGeom>
        </p:spPr>
      </p:pic>
      <p:sp>
        <p:nvSpPr>
          <p:cNvPr id="8" name="CaixaDeTexto 3"/>
          <p:cNvSpPr txBox="1"/>
          <p:nvPr/>
        </p:nvSpPr>
        <p:spPr>
          <a:xfrm>
            <a:off x="432000" y="530232"/>
            <a:ext cx="62787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Mantenha seus dados organizados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2937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432000" y="1346474"/>
            <a:ext cx="8280000" cy="139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>
                <a:latin typeface="Times New Roman"/>
                <a:cs typeface="Times New Roman"/>
              </a:rPr>
              <a:t>Antes de </a:t>
            </a:r>
            <a:r>
              <a:rPr lang="en-US" sz="2200" dirty="0" err="1" smtClean="0">
                <a:latin typeface="Times New Roman"/>
                <a:cs typeface="Times New Roman"/>
              </a:rPr>
              <a:t>começar</a:t>
            </a:r>
            <a:r>
              <a:rPr lang="en-US" sz="2200" dirty="0" smtClean="0">
                <a:latin typeface="Times New Roman"/>
                <a:cs typeface="Times New Roman"/>
              </a:rPr>
              <a:t> a </a:t>
            </a:r>
            <a:r>
              <a:rPr lang="en-US" sz="2200" dirty="0" err="1" smtClean="0">
                <a:latin typeface="Times New Roman"/>
                <a:cs typeface="Times New Roman"/>
              </a:rPr>
              <a:t>escrever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qualquer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código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dirty="0" err="1" smtClean="0">
                <a:latin typeface="Times New Roman"/>
                <a:cs typeface="Times New Roman"/>
              </a:rPr>
              <a:t>pense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primeiro</a:t>
            </a:r>
            <a:r>
              <a:rPr lang="en-US" sz="2200" dirty="0" smtClean="0">
                <a:latin typeface="Times New Roman"/>
                <a:cs typeface="Times New Roman"/>
              </a:rPr>
              <a:t> no que </a:t>
            </a:r>
            <a:r>
              <a:rPr lang="en-US" sz="2200" dirty="0" err="1" smtClean="0">
                <a:latin typeface="Times New Roman"/>
                <a:cs typeface="Times New Roman"/>
              </a:rPr>
              <a:t>você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quer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fazer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97090" y="2839825"/>
            <a:ext cx="4715568" cy="3705598"/>
            <a:chOff x="2297090" y="2839825"/>
            <a:chExt cx="4715568" cy="3705598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090" y="2839825"/>
              <a:ext cx="4715568" cy="3705598"/>
            </a:xfrm>
            <a:prstGeom prst="rect">
              <a:avLst/>
            </a:prstGeom>
          </p:spPr>
        </p:pic>
        <p:sp>
          <p:nvSpPr>
            <p:cNvPr id="6" name="CaixaDeTexto 5"/>
            <p:cNvSpPr txBox="1"/>
            <p:nvPr/>
          </p:nvSpPr>
          <p:spPr>
            <a:xfrm>
              <a:off x="2441825" y="3043455"/>
              <a:ext cx="4426098" cy="3298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Carregar/simular dados;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Carregar pacotes que vou usar;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Criar um código para as categorias;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Transformar o formato da tabela;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Fazer um cálculo;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Desenhar um gráfico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Salvar o gráfico.</a:t>
              </a:r>
              <a:endParaRPr lang="pt-BR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CaixaDeTexto 3"/>
          <p:cNvSpPr txBox="1"/>
          <p:nvPr/>
        </p:nvSpPr>
        <p:spPr>
          <a:xfrm>
            <a:off x="432000" y="530232"/>
            <a:ext cx="37932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código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8528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dirty="0" smtClean="0">
                <a:latin typeface="Times New Roman"/>
                <a:cs typeface="Times New Roman"/>
              </a:rPr>
              <a:t>(Roger D. Peng, The Research Pipeline)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12669" y="1934817"/>
            <a:ext cx="7918662" cy="3966541"/>
            <a:chOff x="652512" y="1934817"/>
            <a:chExt cx="7918662" cy="3966541"/>
          </a:xfrm>
        </p:grpSpPr>
        <p:grpSp>
          <p:nvGrpSpPr>
            <p:cNvPr id="21" name="Grupo 20"/>
            <p:cNvGrpSpPr/>
            <p:nvPr/>
          </p:nvGrpSpPr>
          <p:grpSpPr>
            <a:xfrm>
              <a:off x="7060426" y="3328366"/>
              <a:ext cx="1510748" cy="834887"/>
              <a:chOff x="7521389" y="3328366"/>
              <a:chExt cx="1510748" cy="834887"/>
            </a:xfrm>
            <a:solidFill>
              <a:schemeClr val="bg1"/>
            </a:solidFill>
          </p:grpSpPr>
          <p:sp>
            <p:nvSpPr>
              <p:cNvPr id="22" name="Retângulo 21"/>
              <p:cNvSpPr/>
              <p:nvPr/>
            </p:nvSpPr>
            <p:spPr>
              <a:xfrm>
                <a:off x="7521389" y="3328366"/>
                <a:ext cx="1510748" cy="83488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CaixaDeTexto 24"/>
              <p:cNvSpPr txBox="1"/>
              <p:nvPr/>
            </p:nvSpPr>
            <p:spPr>
              <a:xfrm>
                <a:off x="7757230" y="3514977"/>
                <a:ext cx="1039067" cy="46166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Artigo</a:t>
                </a:r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" name="Grupo 34"/>
            <p:cNvGrpSpPr/>
            <p:nvPr/>
          </p:nvGrpSpPr>
          <p:grpSpPr>
            <a:xfrm>
              <a:off x="5243228" y="1934817"/>
              <a:ext cx="1286241" cy="644801"/>
              <a:chOff x="5698434" y="1934817"/>
              <a:chExt cx="1286241" cy="644801"/>
            </a:xfrm>
            <a:solidFill>
              <a:schemeClr val="bg1"/>
            </a:solidFill>
          </p:grpSpPr>
          <p:sp>
            <p:nvSpPr>
              <p:cNvPr id="37" name="Retângulo 36"/>
              <p:cNvSpPr/>
              <p:nvPr/>
            </p:nvSpPr>
            <p:spPr>
              <a:xfrm>
                <a:off x="5698434" y="1934817"/>
                <a:ext cx="1286241" cy="64480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CaixaDeTexto 38"/>
              <p:cNvSpPr txBox="1"/>
              <p:nvPr/>
            </p:nvSpPr>
            <p:spPr>
              <a:xfrm>
                <a:off x="5875080" y="2072551"/>
                <a:ext cx="932948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Tabelas</a:t>
                </a:r>
                <a:endParaRPr lang="pt-B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1" name="Grupo 40"/>
            <p:cNvGrpSpPr/>
            <p:nvPr/>
          </p:nvGrpSpPr>
          <p:grpSpPr>
            <a:xfrm>
              <a:off x="5243228" y="3423202"/>
              <a:ext cx="1286241" cy="644801"/>
              <a:chOff x="5709948" y="3328366"/>
              <a:chExt cx="1286241" cy="644801"/>
            </a:xfrm>
            <a:solidFill>
              <a:schemeClr val="bg1"/>
            </a:solidFill>
          </p:grpSpPr>
          <p:sp>
            <p:nvSpPr>
              <p:cNvPr id="42" name="Retângulo 41"/>
              <p:cNvSpPr/>
              <p:nvPr/>
            </p:nvSpPr>
            <p:spPr>
              <a:xfrm>
                <a:off x="5709948" y="3328366"/>
                <a:ext cx="1286241" cy="64480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CaixaDeTexto 42"/>
              <p:cNvSpPr txBox="1"/>
              <p:nvPr/>
            </p:nvSpPr>
            <p:spPr>
              <a:xfrm>
                <a:off x="5882428" y="3466100"/>
                <a:ext cx="941284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Figuras</a:t>
                </a:r>
                <a:endParaRPr lang="pt-B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4" name="Grupo 43"/>
            <p:cNvGrpSpPr/>
            <p:nvPr/>
          </p:nvGrpSpPr>
          <p:grpSpPr>
            <a:xfrm>
              <a:off x="7172680" y="5256557"/>
              <a:ext cx="1286241" cy="644801"/>
              <a:chOff x="7589389" y="5508349"/>
              <a:chExt cx="1286241" cy="644801"/>
            </a:xfrm>
            <a:solidFill>
              <a:schemeClr val="bg1"/>
            </a:solidFill>
          </p:grpSpPr>
          <p:sp>
            <p:nvSpPr>
              <p:cNvPr id="45" name="Retângulo 44"/>
              <p:cNvSpPr/>
              <p:nvPr/>
            </p:nvSpPr>
            <p:spPr>
              <a:xfrm>
                <a:off x="7589389" y="5508349"/>
                <a:ext cx="1286241" cy="64480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CaixaDeTexto 45"/>
              <p:cNvSpPr txBox="1"/>
              <p:nvPr/>
            </p:nvSpPr>
            <p:spPr>
              <a:xfrm>
                <a:off x="7868628" y="5646083"/>
                <a:ext cx="727763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Texto</a:t>
                </a:r>
                <a:endParaRPr lang="pt-B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7" name="Conector de seta reta 46"/>
            <p:cNvCxnSpPr>
              <a:stCxn id="37" idx="3"/>
              <a:endCxn id="22" idx="0"/>
            </p:cNvCxnSpPr>
            <p:nvPr/>
          </p:nvCxnSpPr>
          <p:spPr>
            <a:xfrm>
              <a:off x="6529469" y="2257218"/>
              <a:ext cx="1286331" cy="107114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/>
            <p:cNvCxnSpPr>
              <a:stCxn id="42" idx="3"/>
              <a:endCxn id="22" idx="1"/>
            </p:cNvCxnSpPr>
            <p:nvPr/>
          </p:nvCxnSpPr>
          <p:spPr>
            <a:xfrm>
              <a:off x="6529469" y="3745603"/>
              <a:ext cx="530957" cy="20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/>
            <p:cNvCxnSpPr>
              <a:stCxn id="45" idx="0"/>
              <a:endCxn id="22" idx="2"/>
            </p:cNvCxnSpPr>
            <p:nvPr/>
          </p:nvCxnSpPr>
          <p:spPr>
            <a:xfrm flipH="1" flipV="1">
              <a:off x="7815800" y="4163253"/>
              <a:ext cx="1" cy="10933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upo 49"/>
            <p:cNvGrpSpPr/>
            <p:nvPr/>
          </p:nvGrpSpPr>
          <p:grpSpPr>
            <a:xfrm>
              <a:off x="5202023" y="4911587"/>
              <a:ext cx="1368647" cy="654118"/>
              <a:chOff x="5662986" y="4911587"/>
              <a:chExt cx="1368647" cy="654118"/>
            </a:xfrm>
            <a:solidFill>
              <a:schemeClr val="bg1"/>
            </a:solidFill>
          </p:grpSpPr>
          <p:sp>
            <p:nvSpPr>
              <p:cNvPr id="51" name="Retângulo 50"/>
              <p:cNvSpPr/>
              <p:nvPr/>
            </p:nvSpPr>
            <p:spPr>
              <a:xfrm>
                <a:off x="5704190" y="4911587"/>
                <a:ext cx="1286241" cy="64480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" name="CaixaDeTexto 51"/>
              <p:cNvSpPr txBox="1"/>
              <p:nvPr/>
            </p:nvSpPr>
            <p:spPr>
              <a:xfrm>
                <a:off x="5662986" y="4919374"/>
                <a:ext cx="1368647" cy="64633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Descritores Numéricos</a:t>
                </a:r>
                <a:endParaRPr lang="pt-B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7" name="Forma livre 56"/>
            <p:cNvSpPr/>
            <p:nvPr/>
          </p:nvSpPr>
          <p:spPr>
            <a:xfrm>
              <a:off x="4732832" y="2441883"/>
              <a:ext cx="464884" cy="2507486"/>
            </a:xfrm>
            <a:custGeom>
              <a:avLst/>
              <a:gdLst>
                <a:gd name="connsiteX0" fmla="*/ 278517 w 318274"/>
                <a:gd name="connsiteY0" fmla="*/ 2928730 h 2928730"/>
                <a:gd name="connsiteX1" fmla="*/ 222 w 318274"/>
                <a:gd name="connsiteY1" fmla="*/ 1590261 h 2928730"/>
                <a:gd name="connsiteX2" fmla="*/ 318274 w 318274"/>
                <a:gd name="connsiteY2" fmla="*/ 0 h 292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274" h="2928730">
                  <a:moveTo>
                    <a:pt x="278517" y="2928730"/>
                  </a:moveTo>
                  <a:cubicBezTo>
                    <a:pt x="136056" y="2503556"/>
                    <a:pt x="-6404" y="2078383"/>
                    <a:pt x="222" y="1590261"/>
                  </a:cubicBezTo>
                  <a:cubicBezTo>
                    <a:pt x="6848" y="1102139"/>
                    <a:pt x="162561" y="551069"/>
                    <a:pt x="318274" y="0"/>
                  </a:cubicBezTo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8" name="Conector de seta reta 57"/>
            <p:cNvCxnSpPr>
              <a:stCxn id="51" idx="0"/>
              <a:endCxn id="42" idx="2"/>
            </p:cNvCxnSpPr>
            <p:nvPr/>
          </p:nvCxnSpPr>
          <p:spPr>
            <a:xfrm flipV="1">
              <a:off x="5886348" y="4068003"/>
              <a:ext cx="1" cy="8435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upo 59"/>
            <p:cNvGrpSpPr/>
            <p:nvPr/>
          </p:nvGrpSpPr>
          <p:grpSpPr>
            <a:xfrm>
              <a:off x="2849143" y="3423201"/>
              <a:ext cx="1286241" cy="646331"/>
              <a:chOff x="5698434" y="1934817"/>
              <a:chExt cx="1286241" cy="646331"/>
            </a:xfrm>
          </p:grpSpPr>
          <p:sp>
            <p:nvSpPr>
              <p:cNvPr id="61" name="Retângulo 60"/>
              <p:cNvSpPr/>
              <p:nvPr/>
            </p:nvSpPr>
            <p:spPr>
              <a:xfrm>
                <a:off x="5698434" y="1934817"/>
                <a:ext cx="1286241" cy="64480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CaixaDeTexto 61"/>
              <p:cNvSpPr txBox="1"/>
              <p:nvPr/>
            </p:nvSpPr>
            <p:spPr>
              <a:xfrm>
                <a:off x="5752725" y="1934817"/>
                <a:ext cx="117211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Métodos</a:t>
                </a:r>
              </a:p>
              <a:p>
                <a:pPr algn="ctr"/>
                <a:r>
                  <a:rPr lang="pt-BR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Analíticos</a:t>
                </a:r>
                <a:endParaRPr lang="pt-B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" name="Conector de seta reta 3"/>
            <p:cNvCxnSpPr>
              <a:stCxn id="61" idx="3"/>
              <a:endCxn id="42" idx="1"/>
            </p:cNvCxnSpPr>
            <p:nvPr/>
          </p:nvCxnSpPr>
          <p:spPr>
            <a:xfrm>
              <a:off x="4135384" y="3745602"/>
              <a:ext cx="110784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de seta reta 5"/>
            <p:cNvCxnSpPr>
              <a:stCxn id="61" idx="3"/>
              <a:endCxn id="37" idx="1"/>
            </p:cNvCxnSpPr>
            <p:nvPr/>
          </p:nvCxnSpPr>
          <p:spPr>
            <a:xfrm flipV="1">
              <a:off x="4135384" y="2257218"/>
              <a:ext cx="1107844" cy="14883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de seta reta 7"/>
            <p:cNvCxnSpPr>
              <a:stCxn id="61" idx="3"/>
              <a:endCxn id="52" idx="1"/>
            </p:cNvCxnSpPr>
            <p:nvPr/>
          </p:nvCxnSpPr>
          <p:spPr>
            <a:xfrm>
              <a:off x="4135384" y="3745602"/>
              <a:ext cx="1066639" cy="149693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upo 62"/>
            <p:cNvGrpSpPr/>
            <p:nvPr/>
          </p:nvGrpSpPr>
          <p:grpSpPr>
            <a:xfrm>
              <a:off x="652512" y="3423201"/>
              <a:ext cx="1286241" cy="646331"/>
              <a:chOff x="5698434" y="1934817"/>
              <a:chExt cx="1286241" cy="646331"/>
            </a:xfrm>
          </p:grpSpPr>
          <p:sp>
            <p:nvSpPr>
              <p:cNvPr id="64" name="Retângulo 63"/>
              <p:cNvSpPr/>
              <p:nvPr/>
            </p:nvSpPr>
            <p:spPr>
              <a:xfrm>
                <a:off x="5698434" y="1934817"/>
                <a:ext cx="1286241" cy="64480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CaixaDeTexto 64"/>
              <p:cNvSpPr txBox="1"/>
              <p:nvPr/>
            </p:nvSpPr>
            <p:spPr>
              <a:xfrm>
                <a:off x="5912997" y="1934817"/>
                <a:ext cx="8515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Dados</a:t>
                </a:r>
              </a:p>
              <a:p>
                <a:pPr algn="ctr"/>
                <a:r>
                  <a:rPr lang="pt-BR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Brutos</a:t>
                </a:r>
                <a:endParaRPr lang="pt-B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66" name="Conector de seta reta 65"/>
            <p:cNvCxnSpPr>
              <a:stCxn id="64" idx="3"/>
              <a:endCxn id="61" idx="1"/>
            </p:cNvCxnSpPr>
            <p:nvPr/>
          </p:nvCxnSpPr>
          <p:spPr>
            <a:xfrm>
              <a:off x="1938753" y="3745602"/>
              <a:ext cx="9103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CaixaDeTexto 3"/>
          <p:cNvSpPr txBox="1"/>
          <p:nvPr/>
        </p:nvSpPr>
        <p:spPr>
          <a:xfrm>
            <a:off x="432000" y="243333"/>
            <a:ext cx="8280000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 processo de produç</a:t>
            </a:r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ão de um artigo científico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301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432000" y="1346474"/>
            <a:ext cx="8280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latin typeface="Times New Roman"/>
                <a:cs typeface="Times New Roman"/>
              </a:rPr>
              <a:t>Minimize a </a:t>
            </a:r>
            <a:r>
              <a:rPr lang="en-US" sz="2400" dirty="0" err="1" smtClean="0">
                <a:latin typeface="Times New Roman"/>
                <a:cs typeface="Times New Roman"/>
              </a:rPr>
              <a:t>sua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intervenção</a:t>
            </a:r>
            <a:r>
              <a:rPr lang="en-US" sz="2400" dirty="0" smtClean="0">
                <a:latin typeface="Times New Roman"/>
                <a:cs typeface="Times New Roman"/>
              </a:rPr>
              <a:t> no </a:t>
            </a:r>
            <a:r>
              <a:rPr lang="en-US" sz="2400" dirty="0" err="1" smtClean="0">
                <a:latin typeface="Times New Roman"/>
                <a:cs typeface="Times New Roman"/>
              </a:rPr>
              <a:t>código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cada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vez</a:t>
            </a:r>
            <a:r>
              <a:rPr lang="en-US" sz="2400" dirty="0" smtClean="0">
                <a:latin typeface="Times New Roman"/>
                <a:cs typeface="Times New Roman"/>
              </a:rPr>
              <a:t> que </a:t>
            </a:r>
            <a:r>
              <a:rPr lang="en-US" sz="2400" dirty="0" err="1" smtClean="0">
                <a:latin typeface="Times New Roman"/>
                <a:cs typeface="Times New Roman"/>
              </a:rPr>
              <a:t>você</a:t>
            </a:r>
            <a:r>
              <a:rPr lang="en-US" sz="2400" dirty="0" smtClean="0">
                <a:latin typeface="Times New Roman"/>
                <a:cs typeface="Times New Roman"/>
              </a:rPr>
              <a:t> for </a:t>
            </a:r>
            <a:r>
              <a:rPr lang="en-US" sz="2400" dirty="0" err="1" smtClean="0">
                <a:latin typeface="Times New Roman"/>
                <a:cs typeface="Times New Roman"/>
              </a:rPr>
              <a:t>fazer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alguma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coisa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84984" y="3495215"/>
            <a:ext cx="817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u="sng" dirty="0" smtClean="0">
                <a:latin typeface="Times New Roman"/>
                <a:cs typeface="Times New Roman"/>
              </a:rPr>
              <a:t>NUNCA USE </a:t>
            </a:r>
            <a:r>
              <a:rPr lang="pt-BR" sz="2400" b="1" u="sng" dirty="0" err="1" smtClean="0">
                <a:latin typeface="Times New Roman"/>
                <a:cs typeface="Times New Roman"/>
              </a:rPr>
              <a:t>file.choose</a:t>
            </a:r>
            <a:r>
              <a:rPr lang="pt-BR" sz="2400" b="1" u="sng" dirty="0" smtClean="0">
                <a:latin typeface="Times New Roman"/>
                <a:cs typeface="Times New Roman"/>
              </a:rPr>
              <a:t>() PARA LER UM ARQUIVO NO R</a:t>
            </a:r>
            <a:endParaRPr lang="pt-BR" sz="2400" b="1" u="sng" dirty="0">
              <a:latin typeface="Times New Roman"/>
              <a:cs typeface="Times New Roman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4268" t="19248" r="50204" b="69158"/>
          <a:stretch/>
        </p:blipFill>
        <p:spPr>
          <a:xfrm>
            <a:off x="440583" y="4597516"/>
            <a:ext cx="8262834" cy="1183048"/>
          </a:xfrm>
          <a:prstGeom prst="rect">
            <a:avLst/>
          </a:prstGeom>
        </p:spPr>
      </p:pic>
      <p:sp>
        <p:nvSpPr>
          <p:cNvPr id="6" name="CaixaDeTexto 3"/>
          <p:cNvSpPr txBox="1"/>
          <p:nvPr/>
        </p:nvSpPr>
        <p:spPr>
          <a:xfrm>
            <a:off x="432000" y="530232"/>
            <a:ext cx="37932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código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9777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432000" y="1346474"/>
            <a:ext cx="8280000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Times New Roman"/>
                <a:cs typeface="Times New Roman"/>
              </a:rPr>
              <a:t>Evite </a:t>
            </a:r>
            <a:r>
              <a:rPr lang="en-US" sz="2000" dirty="0" err="1" smtClean="0">
                <a:latin typeface="Times New Roman"/>
                <a:cs typeface="Times New Roman"/>
              </a:rPr>
              <a:t>nomear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objetos</a:t>
            </a:r>
            <a:r>
              <a:rPr lang="en-US" sz="2000" dirty="0" smtClean="0">
                <a:latin typeface="Times New Roman"/>
                <a:cs typeface="Times New Roman"/>
              </a:rPr>
              <a:t>:</a:t>
            </a:r>
          </a:p>
          <a:p>
            <a:pPr marL="541338" indent="-185738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Com </a:t>
            </a:r>
            <a:r>
              <a:rPr lang="en-US" sz="2000" dirty="0" err="1" smtClean="0">
                <a:latin typeface="Times New Roman"/>
                <a:cs typeface="Times New Roman"/>
              </a:rPr>
              <a:t>nomes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funções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já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existentes</a:t>
            </a:r>
            <a:r>
              <a:rPr lang="en-US" sz="2000" dirty="0" smtClean="0">
                <a:latin typeface="Times New Roman"/>
                <a:cs typeface="Times New Roman"/>
              </a:rPr>
              <a:t> no </a:t>
            </a:r>
            <a:r>
              <a:rPr lang="en-US" sz="2000" dirty="0" err="1" smtClean="0">
                <a:latin typeface="Times New Roman"/>
                <a:cs typeface="Times New Roman"/>
              </a:rPr>
              <a:t>ambiente</a:t>
            </a:r>
            <a:r>
              <a:rPr lang="en-US" sz="2000" dirty="0" smtClean="0">
                <a:latin typeface="Times New Roman"/>
                <a:cs typeface="Times New Roman"/>
              </a:rPr>
              <a:t> R (data &lt;-dados);</a:t>
            </a:r>
          </a:p>
          <a:p>
            <a:pPr marL="541338" indent="-185738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Como </a:t>
            </a:r>
            <a:r>
              <a:rPr lang="en-US" sz="2000" dirty="0" err="1" smtClean="0">
                <a:latin typeface="Times New Roman"/>
                <a:cs typeface="Times New Roman"/>
              </a:rPr>
              <a:t>nomes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argumentos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já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existentes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nas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funções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541338" indent="-185738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Com </a:t>
            </a:r>
            <a:r>
              <a:rPr lang="en-US" sz="2000" dirty="0" err="1" smtClean="0">
                <a:latin typeface="Times New Roman"/>
                <a:cs typeface="Times New Roman"/>
              </a:rPr>
              <a:t>nomes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muito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complicados</a:t>
            </a:r>
            <a:r>
              <a:rPr lang="en-US" sz="2000" dirty="0" smtClean="0">
                <a:latin typeface="Times New Roman"/>
                <a:cs typeface="Times New Roman"/>
              </a:rPr>
              <a:t> (planilhaAnalisedeDadosnova2a);</a:t>
            </a:r>
          </a:p>
          <a:p>
            <a:pPr marL="541338" indent="-185738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Com </a:t>
            </a:r>
            <a:r>
              <a:rPr lang="en-US" sz="2000" dirty="0" err="1" smtClean="0">
                <a:latin typeface="Times New Roman"/>
                <a:cs typeface="Times New Roman"/>
              </a:rPr>
              <a:t>nomes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pouco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informativos</a:t>
            </a:r>
            <a:r>
              <a:rPr lang="en-US" sz="2000" dirty="0" smtClean="0">
                <a:latin typeface="Times New Roman"/>
                <a:cs typeface="Times New Roman"/>
              </a:rPr>
              <a:t> (m1 &lt;- &lt;</a:t>
            </a:r>
            <a:r>
              <a:rPr lang="en-US" sz="2000" dirty="0" err="1" smtClean="0">
                <a:latin typeface="Times New Roman"/>
                <a:cs typeface="Times New Roman"/>
              </a:rPr>
              <a:t>resultado</a:t>
            </a:r>
            <a:r>
              <a:rPr lang="en-US" sz="2000" dirty="0" smtClean="0">
                <a:latin typeface="Times New Roman"/>
                <a:cs typeface="Times New Roman"/>
              </a:rPr>
              <a:t> de um </a:t>
            </a:r>
            <a:r>
              <a:rPr lang="en-US" sz="2000" dirty="0" err="1" smtClean="0">
                <a:latin typeface="Times New Roman"/>
                <a:cs typeface="Times New Roman"/>
              </a:rPr>
              <a:t>modelo</a:t>
            </a:r>
            <a:r>
              <a:rPr lang="en-US" sz="2000" dirty="0" smtClean="0">
                <a:latin typeface="Times New Roman"/>
                <a:cs typeface="Times New Roman"/>
              </a:rPr>
              <a:t>&gt;).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32000" y="4692649"/>
            <a:ext cx="8280000" cy="1913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u="sng" dirty="0" smtClean="0">
                <a:latin typeface="Times New Roman"/>
                <a:cs typeface="Times New Roman"/>
              </a:rPr>
              <a:t>DICA: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sempre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aperte</a:t>
            </a:r>
            <a:r>
              <a:rPr lang="en-US" sz="2000" dirty="0" smtClean="0">
                <a:latin typeface="Times New Roman"/>
                <a:cs typeface="Times New Roman"/>
              </a:rPr>
              <a:t> o ‘tab’ </a:t>
            </a:r>
            <a:r>
              <a:rPr lang="en-US" sz="2000" dirty="0" err="1" smtClean="0">
                <a:latin typeface="Times New Roman"/>
                <a:cs typeface="Times New Roman"/>
              </a:rPr>
              <a:t>quando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começar</a:t>
            </a:r>
            <a:r>
              <a:rPr lang="en-US" sz="2000" dirty="0" smtClean="0">
                <a:latin typeface="Times New Roman"/>
                <a:cs typeface="Times New Roman"/>
              </a:rPr>
              <a:t> a </a:t>
            </a:r>
            <a:r>
              <a:rPr lang="en-US" sz="2000" dirty="0" err="1" smtClean="0">
                <a:latin typeface="Times New Roman"/>
                <a:cs typeface="Times New Roman"/>
              </a:rPr>
              <a:t>escrever</a:t>
            </a:r>
            <a:r>
              <a:rPr lang="en-US" sz="2000" dirty="0" smtClean="0">
                <a:latin typeface="Times New Roman"/>
                <a:cs typeface="Times New Roman"/>
              </a:rPr>
              <a:t> o </a:t>
            </a:r>
            <a:r>
              <a:rPr lang="en-US" sz="2000" dirty="0" err="1" smtClean="0">
                <a:latin typeface="Times New Roman"/>
                <a:cs typeface="Times New Roman"/>
              </a:rPr>
              <a:t>nome</a:t>
            </a:r>
            <a:r>
              <a:rPr lang="en-US" sz="2000" dirty="0" smtClean="0">
                <a:latin typeface="Times New Roman"/>
                <a:cs typeface="Times New Roman"/>
              </a:rPr>
              <a:t> que </a:t>
            </a:r>
            <a:r>
              <a:rPr lang="en-US" sz="2000" dirty="0" err="1" smtClean="0">
                <a:latin typeface="Times New Roman"/>
                <a:cs typeface="Times New Roman"/>
              </a:rPr>
              <a:t>você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quer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dar</a:t>
            </a:r>
            <a:r>
              <a:rPr lang="en-US" sz="2000" dirty="0" smtClean="0">
                <a:latin typeface="Times New Roman"/>
                <a:cs typeface="Times New Roman"/>
              </a:rPr>
              <a:t> para um </a:t>
            </a:r>
            <a:r>
              <a:rPr lang="en-US" sz="2000" dirty="0" err="1" smtClean="0">
                <a:latin typeface="Times New Roman"/>
                <a:cs typeface="Times New Roman"/>
              </a:rPr>
              <a:t>objeto</a:t>
            </a:r>
            <a:r>
              <a:rPr lang="en-US" sz="2000" dirty="0" smtClean="0">
                <a:latin typeface="Times New Roman"/>
                <a:cs typeface="Times New Roman"/>
              </a:rPr>
              <a:t> – </a:t>
            </a:r>
            <a:r>
              <a:rPr lang="en-US" sz="2000" dirty="0" err="1" smtClean="0">
                <a:latin typeface="Times New Roman"/>
                <a:cs typeface="Times New Roman"/>
              </a:rPr>
              <a:t>você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vai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acesso</a:t>
            </a:r>
            <a:r>
              <a:rPr lang="en-US" sz="2000" dirty="0" smtClean="0">
                <a:latin typeface="Times New Roman"/>
                <a:cs typeface="Times New Roman"/>
              </a:rPr>
              <a:t> a </a:t>
            </a:r>
            <a:r>
              <a:rPr lang="en-US" sz="2000" dirty="0" err="1" smtClean="0">
                <a:latin typeface="Times New Roman"/>
                <a:cs typeface="Times New Roman"/>
              </a:rPr>
              <a:t>toda</a:t>
            </a:r>
            <a:r>
              <a:rPr lang="en-US" sz="2000" dirty="0" smtClean="0">
                <a:latin typeface="Times New Roman"/>
                <a:cs typeface="Times New Roman"/>
              </a:rPr>
              <a:t> a </a:t>
            </a:r>
            <a:r>
              <a:rPr lang="en-US" sz="2000" dirty="0" err="1" smtClean="0">
                <a:latin typeface="Times New Roman"/>
                <a:cs typeface="Times New Roman"/>
              </a:rPr>
              <a:t>lista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nomes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parecidos</a:t>
            </a:r>
            <a:r>
              <a:rPr lang="en-US" sz="2000" dirty="0" smtClean="0">
                <a:latin typeface="Times New Roman"/>
                <a:cs typeface="Times New Roman"/>
              </a:rPr>
              <a:t> com </a:t>
            </a:r>
            <a:r>
              <a:rPr lang="en-US" sz="2000" dirty="0" err="1" smtClean="0">
                <a:latin typeface="Times New Roman"/>
                <a:cs typeface="Times New Roman"/>
              </a:rPr>
              <a:t>aqueles</a:t>
            </a:r>
            <a:r>
              <a:rPr lang="en-US" sz="2000" dirty="0" smtClean="0">
                <a:latin typeface="Times New Roman"/>
                <a:cs typeface="Times New Roman"/>
              </a:rPr>
              <a:t>; </a:t>
            </a:r>
            <a:r>
              <a:rPr lang="en-US" sz="2000" dirty="0" err="1" smtClean="0">
                <a:latin typeface="Times New Roman"/>
                <a:cs typeface="Times New Roman"/>
              </a:rPr>
              <a:t>objetos</a:t>
            </a:r>
            <a:r>
              <a:rPr lang="en-US" sz="2000" dirty="0" smtClean="0">
                <a:latin typeface="Times New Roman"/>
                <a:cs typeface="Times New Roman"/>
              </a:rPr>
              <a:t> com </a:t>
            </a:r>
            <a:r>
              <a:rPr lang="en-US" sz="2000" dirty="0" err="1" smtClean="0">
                <a:latin typeface="Times New Roman"/>
                <a:cs typeface="Times New Roman"/>
              </a:rPr>
              <a:t>nomes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português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normalmente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não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dão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problemas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conflito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="1" u="sng" dirty="0" smtClean="0">
              <a:latin typeface="Times New Roman"/>
              <a:cs typeface="Times New Roman"/>
            </a:endParaRPr>
          </a:p>
        </p:txBody>
      </p:sp>
      <p:sp>
        <p:nvSpPr>
          <p:cNvPr id="7" name="CaixaDeTexto 3"/>
          <p:cNvSpPr txBox="1"/>
          <p:nvPr/>
        </p:nvSpPr>
        <p:spPr>
          <a:xfrm>
            <a:off x="432000" y="530232"/>
            <a:ext cx="37932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código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620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482494" y="1346474"/>
            <a:ext cx="8280000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 smtClean="0">
                <a:latin typeface="Times New Roman"/>
                <a:cs typeface="Times New Roman"/>
              </a:rPr>
              <a:t>Crie</a:t>
            </a:r>
            <a:r>
              <a:rPr lang="en-US" sz="2000" dirty="0" smtClean="0">
                <a:latin typeface="Times New Roman"/>
                <a:cs typeface="Times New Roman"/>
              </a:rPr>
              <a:t> um </a:t>
            </a:r>
            <a:r>
              <a:rPr lang="en-US" sz="2000" dirty="0" err="1" smtClean="0">
                <a:latin typeface="Times New Roman"/>
                <a:cs typeface="Times New Roman"/>
              </a:rPr>
              <a:t>projeto</a:t>
            </a:r>
            <a:r>
              <a:rPr lang="en-US" sz="2000" dirty="0" smtClean="0">
                <a:latin typeface="Times New Roman"/>
                <a:cs typeface="Times New Roman"/>
              </a:rPr>
              <a:t> para </a:t>
            </a:r>
            <a:r>
              <a:rPr lang="en-US" sz="2000" dirty="0" err="1" smtClean="0">
                <a:latin typeface="Times New Roman"/>
                <a:cs typeface="Times New Roman"/>
              </a:rPr>
              <a:t>todo</a:t>
            </a:r>
            <a:r>
              <a:rPr lang="en-US" sz="2000" dirty="0" smtClean="0">
                <a:latin typeface="Times New Roman"/>
                <a:cs typeface="Times New Roman"/>
              </a:rPr>
              <a:t> o </a:t>
            </a:r>
            <a:r>
              <a:rPr lang="en-US" sz="2000" dirty="0" err="1" smtClean="0">
                <a:latin typeface="Times New Roman"/>
                <a:cs typeface="Times New Roman"/>
              </a:rPr>
              <a:t>trabalho</a:t>
            </a:r>
            <a:r>
              <a:rPr lang="en-US" sz="2000" dirty="0" smtClean="0">
                <a:latin typeface="Times New Roman"/>
                <a:cs typeface="Times New Roman"/>
              </a:rPr>
              <a:t> que </a:t>
            </a:r>
            <a:r>
              <a:rPr lang="en-US" sz="2000" dirty="0" err="1" smtClean="0">
                <a:latin typeface="Times New Roman"/>
                <a:cs typeface="Times New Roman"/>
              </a:rPr>
              <a:t>você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  <a:r>
              <a:rPr lang="en-US" sz="2000" dirty="0" err="1" smtClean="0">
                <a:latin typeface="Times New Roman"/>
                <a:cs typeface="Times New Roman"/>
              </a:rPr>
              <a:t>fazer</a:t>
            </a:r>
            <a:r>
              <a:rPr lang="en-US" sz="2000" dirty="0" smtClean="0"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latin typeface="Times New Roman"/>
                <a:cs typeface="Times New Roman"/>
              </a:rPr>
              <a:t>usando</a:t>
            </a:r>
            <a:r>
              <a:rPr lang="en-US" sz="2000" dirty="0" smtClean="0">
                <a:latin typeface="Times New Roman"/>
                <a:cs typeface="Times New Roman"/>
              </a:rPr>
              <a:t> R </a:t>
            </a:r>
            <a:r>
              <a:rPr lang="en-US" sz="2000" dirty="0" err="1" smtClean="0">
                <a:latin typeface="Times New Roman"/>
                <a:cs typeface="Times New Roman"/>
              </a:rPr>
              <a:t>ou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não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b="1" dirty="0" smtClean="0">
                <a:latin typeface="Times New Roman"/>
                <a:cs typeface="Times New Roman"/>
              </a:rPr>
              <a:t>o R </a:t>
            </a:r>
            <a:r>
              <a:rPr lang="en-US" sz="2000" b="1" dirty="0" err="1" smtClean="0">
                <a:latin typeface="Times New Roman"/>
                <a:cs typeface="Times New Roman"/>
              </a:rPr>
              <a:t>entende</a:t>
            </a:r>
            <a:r>
              <a:rPr lang="en-US" sz="2000" b="1" dirty="0" smtClean="0">
                <a:latin typeface="Times New Roman"/>
                <a:cs typeface="Times New Roman"/>
              </a:rPr>
              <a:t> que </a:t>
            </a:r>
            <a:r>
              <a:rPr lang="en-US" sz="2000" b="1" dirty="0" err="1" smtClean="0">
                <a:latin typeface="Times New Roman"/>
                <a:cs typeface="Times New Roman"/>
              </a:rPr>
              <a:t>toda</a:t>
            </a:r>
            <a:r>
              <a:rPr lang="en-US" sz="2000" b="1" dirty="0" smtClean="0">
                <a:latin typeface="Times New Roman"/>
                <a:cs typeface="Times New Roman"/>
              </a:rPr>
              <a:t> a </a:t>
            </a:r>
            <a:r>
              <a:rPr lang="en-US" sz="2000" b="1" dirty="0" err="1" smtClean="0">
                <a:latin typeface="Times New Roman"/>
                <a:cs typeface="Times New Roman"/>
              </a:rPr>
              <a:t>informação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necessária</a:t>
            </a:r>
            <a:r>
              <a:rPr lang="en-US" sz="2000" b="1" dirty="0" smtClean="0">
                <a:latin typeface="Times New Roman"/>
                <a:cs typeface="Times New Roman"/>
              </a:rPr>
              <a:t> para um </a:t>
            </a:r>
            <a:r>
              <a:rPr lang="en-US" sz="2000" b="1" dirty="0" err="1" smtClean="0">
                <a:latin typeface="Times New Roman"/>
                <a:cs typeface="Times New Roman"/>
              </a:rPr>
              <a:t>trabalho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está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contida</a:t>
            </a:r>
            <a:r>
              <a:rPr lang="en-US" sz="2000" b="1" dirty="0" smtClean="0">
                <a:latin typeface="Times New Roman"/>
                <a:cs typeface="Times New Roman"/>
              </a:rPr>
              <a:t> no </a:t>
            </a:r>
            <a:r>
              <a:rPr lang="en-US" sz="2000" b="1" dirty="0" err="1" smtClean="0">
                <a:latin typeface="Times New Roman"/>
                <a:cs typeface="Times New Roman"/>
              </a:rPr>
              <a:t>diretório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onde</a:t>
            </a:r>
            <a:r>
              <a:rPr lang="en-US" sz="2000" b="1" dirty="0" smtClean="0">
                <a:latin typeface="Times New Roman"/>
                <a:cs typeface="Times New Roman"/>
              </a:rPr>
              <a:t> o </a:t>
            </a:r>
            <a:r>
              <a:rPr lang="en-US" sz="2000" b="1" dirty="0" err="1" smtClean="0">
                <a:latin typeface="Times New Roman"/>
                <a:cs typeface="Times New Roman"/>
              </a:rPr>
              <a:t>projeto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foi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criado</a:t>
            </a:r>
            <a:r>
              <a:rPr lang="en-US" sz="2000" b="1" dirty="0" smtClean="0">
                <a:latin typeface="Times New Roman"/>
                <a:cs typeface="Times New Roman"/>
              </a:rPr>
              <a:t>, </a:t>
            </a:r>
            <a:r>
              <a:rPr lang="en-US" sz="2000" b="1" dirty="0" err="1" smtClean="0">
                <a:latin typeface="Times New Roman"/>
                <a:cs typeface="Times New Roman"/>
              </a:rPr>
              <a:t>independente</a:t>
            </a:r>
            <a:r>
              <a:rPr lang="en-US" sz="2000" b="1" dirty="0" smtClean="0">
                <a:latin typeface="Times New Roman"/>
                <a:cs typeface="Times New Roman"/>
              </a:rPr>
              <a:t> do </a:t>
            </a:r>
            <a:r>
              <a:rPr lang="en-US" sz="2000" b="1" dirty="0" err="1" smtClean="0">
                <a:latin typeface="Times New Roman"/>
                <a:cs typeface="Times New Roman"/>
              </a:rPr>
              <a:t>computador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em</a:t>
            </a:r>
            <a:r>
              <a:rPr lang="en-US" sz="2000" b="1" dirty="0" smtClean="0">
                <a:latin typeface="Times New Roman"/>
                <a:cs typeface="Times New Roman"/>
              </a:rPr>
              <a:t> que </a:t>
            </a:r>
            <a:r>
              <a:rPr lang="en-US" sz="2000" b="1" dirty="0" err="1" smtClean="0">
                <a:latin typeface="Times New Roman"/>
                <a:cs typeface="Times New Roman"/>
              </a:rPr>
              <a:t>esteja</a:t>
            </a:r>
            <a:r>
              <a:rPr lang="en-US" sz="2000" b="1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4268" t="19248" r="50204" b="69158"/>
          <a:stretch/>
        </p:blipFill>
        <p:spPr>
          <a:xfrm>
            <a:off x="4560198" y="4884569"/>
            <a:ext cx="4524934" cy="6478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18731" t="22328" r="45111" b="39810"/>
          <a:stretch/>
        </p:blipFill>
        <p:spPr>
          <a:xfrm>
            <a:off x="234246" y="4078224"/>
            <a:ext cx="4239814" cy="2496117"/>
          </a:xfrm>
          <a:prstGeom prst="rect">
            <a:avLst/>
          </a:prstGeom>
        </p:spPr>
      </p:pic>
      <p:cxnSp>
        <p:nvCxnSpPr>
          <p:cNvPr id="8" name="Conector angulado 7"/>
          <p:cNvCxnSpPr/>
          <p:nvPr/>
        </p:nvCxnSpPr>
        <p:spPr>
          <a:xfrm rot="10800000" flipV="1">
            <a:off x="4253949" y="5532435"/>
            <a:ext cx="609601" cy="221764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have esquerda 10"/>
          <p:cNvSpPr/>
          <p:nvPr/>
        </p:nvSpPr>
        <p:spPr>
          <a:xfrm>
            <a:off x="4474059" y="4884569"/>
            <a:ext cx="86139" cy="52507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/>
          <p:cNvCxnSpPr>
            <a:stCxn id="11" idx="1"/>
          </p:cNvCxnSpPr>
          <p:nvPr/>
        </p:nvCxnSpPr>
        <p:spPr>
          <a:xfrm flipH="1" flipV="1">
            <a:off x="4161183" y="4998822"/>
            <a:ext cx="312876" cy="148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3"/>
          <p:cNvSpPr txBox="1"/>
          <p:nvPr/>
        </p:nvSpPr>
        <p:spPr>
          <a:xfrm>
            <a:off x="482494" y="530232"/>
            <a:ext cx="37932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código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20528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482494" y="1346474"/>
            <a:ext cx="8280000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 smtClean="0">
                <a:latin typeface="Times New Roman"/>
                <a:cs typeface="Times New Roman"/>
              </a:rPr>
              <a:t>Um script, um </a:t>
            </a:r>
            <a:r>
              <a:rPr lang="en-US" sz="2000" b="1" dirty="0" err="1" smtClean="0">
                <a:latin typeface="Times New Roman"/>
                <a:cs typeface="Times New Roman"/>
              </a:rPr>
              <a:t>objetivo</a:t>
            </a:r>
            <a:r>
              <a:rPr lang="en-US" sz="2000" b="1" dirty="0" smtClean="0">
                <a:latin typeface="Times New Roman"/>
                <a:cs typeface="Times New Roman"/>
              </a:rPr>
              <a:t>: </a:t>
            </a:r>
            <a:r>
              <a:rPr lang="en-US" sz="2000" dirty="0" err="1" smtClean="0">
                <a:latin typeface="Times New Roman"/>
                <a:cs typeface="Times New Roman"/>
              </a:rPr>
              <a:t>limpar</a:t>
            </a:r>
            <a:r>
              <a:rPr lang="en-US" sz="2000" dirty="0" smtClean="0">
                <a:latin typeface="Times New Roman"/>
                <a:cs typeface="Times New Roman"/>
              </a:rPr>
              <a:t> dados, </a:t>
            </a:r>
            <a:r>
              <a:rPr lang="en-US" sz="2000" dirty="0" err="1" smtClean="0">
                <a:latin typeface="Times New Roman"/>
                <a:cs typeface="Times New Roman"/>
              </a:rPr>
              <a:t>gerar</a:t>
            </a:r>
            <a:r>
              <a:rPr lang="en-US" sz="2000" dirty="0" smtClean="0">
                <a:latin typeface="Times New Roman"/>
                <a:cs typeface="Times New Roman"/>
              </a:rPr>
              <a:t> dados para </a:t>
            </a:r>
            <a:r>
              <a:rPr lang="en-US" sz="2000" dirty="0" err="1" smtClean="0">
                <a:latin typeface="Times New Roman"/>
                <a:cs typeface="Times New Roman"/>
              </a:rPr>
              <a:t>análise</a:t>
            </a:r>
            <a:r>
              <a:rPr lang="en-US" sz="2000" dirty="0" smtClean="0"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latin typeface="Times New Roman"/>
                <a:cs typeface="Times New Roman"/>
              </a:rPr>
              <a:t>gerar</a:t>
            </a:r>
            <a:r>
              <a:rPr lang="en-US" sz="2000" dirty="0" smtClean="0">
                <a:latin typeface="Times New Roman"/>
                <a:cs typeface="Times New Roman"/>
              </a:rPr>
              <a:t> e </a:t>
            </a:r>
            <a:r>
              <a:rPr lang="en-US" sz="2000" dirty="0" err="1" smtClean="0">
                <a:latin typeface="Times New Roman"/>
                <a:cs typeface="Times New Roman"/>
              </a:rPr>
              <a:t>testar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modelos</a:t>
            </a:r>
            <a:r>
              <a:rPr lang="en-US" sz="2000" dirty="0" smtClean="0"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latin typeface="Times New Roman"/>
                <a:cs typeface="Times New Roman"/>
              </a:rPr>
              <a:t>gerar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figuras</a:t>
            </a:r>
            <a:r>
              <a:rPr lang="en-US" sz="2000" dirty="0" smtClean="0"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latin typeface="Times New Roman"/>
                <a:cs typeface="Times New Roman"/>
              </a:rPr>
              <a:t>fazer</a:t>
            </a:r>
            <a:r>
              <a:rPr lang="en-US" sz="2000" dirty="0" smtClean="0">
                <a:latin typeface="Times New Roman"/>
                <a:cs typeface="Times New Roman"/>
              </a:rPr>
              <a:t> download de </a:t>
            </a:r>
            <a:r>
              <a:rPr lang="en-US" sz="2000" dirty="0" err="1" smtClean="0">
                <a:latin typeface="Times New Roman"/>
                <a:cs typeface="Times New Roman"/>
              </a:rPr>
              <a:t>arquivos</a:t>
            </a:r>
            <a:r>
              <a:rPr lang="en-US" sz="2000" dirty="0" smtClean="0">
                <a:latin typeface="Times New Roman"/>
                <a:cs typeface="Times New Roman"/>
              </a:rPr>
              <a:t>,…;</a:t>
            </a:r>
          </a:p>
        </p:txBody>
      </p:sp>
      <p:sp>
        <p:nvSpPr>
          <p:cNvPr id="5" name="CaixaDeTexto 3"/>
          <p:cNvSpPr txBox="1"/>
          <p:nvPr/>
        </p:nvSpPr>
        <p:spPr>
          <a:xfrm>
            <a:off x="482494" y="530232"/>
            <a:ext cx="37932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código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Captura de Tela 2017-05-01 às 20.53.2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1" t="12191" r="42916" b="70815"/>
          <a:stretch/>
        </p:blipFill>
        <p:spPr>
          <a:xfrm>
            <a:off x="3243713" y="4342428"/>
            <a:ext cx="5557120" cy="1933079"/>
          </a:xfrm>
          <a:prstGeom prst="rect">
            <a:avLst/>
          </a:prstGeom>
        </p:spPr>
      </p:pic>
      <p:pic>
        <p:nvPicPr>
          <p:cNvPr id="3" name="Picture 2" descr="Captura de Tela 2017-05-01 às 20.53.4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4" t="12354" r="39035" b="79803"/>
          <a:stretch/>
        </p:blipFill>
        <p:spPr>
          <a:xfrm>
            <a:off x="532252" y="3081722"/>
            <a:ext cx="6127914" cy="8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5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532988" y="1346474"/>
            <a:ext cx="8280000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 err="1" smtClean="0">
                <a:latin typeface="Times New Roman"/>
                <a:cs typeface="Times New Roman"/>
              </a:rPr>
              <a:t>Quando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  <a:r>
              <a:rPr lang="en-US" sz="2000" dirty="0" err="1" smtClean="0">
                <a:latin typeface="Times New Roman"/>
                <a:cs typeface="Times New Roman"/>
              </a:rPr>
              <a:t>escrever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qualquer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código</a:t>
            </a:r>
            <a:r>
              <a:rPr lang="en-US" sz="2000" dirty="0" smtClean="0"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latin typeface="Times New Roman"/>
                <a:cs typeface="Times New Roman"/>
              </a:rPr>
              <a:t>lembre</a:t>
            </a:r>
            <a:r>
              <a:rPr lang="en-US" sz="2000" dirty="0" smtClean="0">
                <a:latin typeface="Times New Roman"/>
                <a:cs typeface="Times New Roman"/>
              </a:rPr>
              <a:t>-se de:</a:t>
            </a:r>
          </a:p>
          <a:p>
            <a:pPr marL="90170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/>
                <a:cs typeface="Times New Roman"/>
              </a:rPr>
              <a:t>U</a:t>
            </a:r>
            <a:r>
              <a:rPr lang="en-US" sz="2000" dirty="0" err="1" smtClean="0">
                <a:latin typeface="Times New Roman"/>
                <a:cs typeface="Times New Roman"/>
              </a:rPr>
              <a:t>sar</a:t>
            </a:r>
            <a:r>
              <a:rPr lang="en-US" sz="2000" dirty="0" smtClean="0">
                <a:latin typeface="Times New Roman"/>
                <a:cs typeface="Times New Roman"/>
              </a:rPr>
              <a:t> o </a:t>
            </a:r>
            <a:r>
              <a:rPr lang="en-US" sz="2000" i="1" dirty="0" smtClean="0">
                <a:latin typeface="Times New Roman"/>
                <a:cs typeface="Times New Roman"/>
              </a:rPr>
              <a:t>indent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90170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Estabelecer</a:t>
            </a:r>
            <a:r>
              <a:rPr lang="en-US" sz="2000" dirty="0" smtClean="0">
                <a:latin typeface="Times New Roman"/>
                <a:cs typeface="Times New Roman"/>
              </a:rPr>
              <a:t> “</a:t>
            </a:r>
            <a:r>
              <a:rPr lang="en-US" sz="2000" dirty="0" err="1" smtClean="0">
                <a:latin typeface="Times New Roman"/>
                <a:cs typeface="Times New Roman"/>
              </a:rPr>
              <a:t>seções</a:t>
            </a:r>
            <a:r>
              <a:rPr lang="en-US" sz="2000" dirty="0" smtClean="0">
                <a:latin typeface="Times New Roman"/>
                <a:cs typeface="Times New Roman"/>
              </a:rPr>
              <a:t>” no </a:t>
            </a:r>
            <a:r>
              <a:rPr lang="en-US" sz="2000" dirty="0" err="1" smtClean="0">
                <a:latin typeface="Times New Roman"/>
                <a:cs typeface="Times New Roman"/>
              </a:rPr>
              <a:t>código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90170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Comentar</a:t>
            </a:r>
            <a:r>
              <a:rPr lang="en-US" sz="2000" dirty="0" smtClean="0">
                <a:latin typeface="Times New Roman"/>
                <a:cs typeface="Times New Roman"/>
              </a:rPr>
              <a:t> o que o </a:t>
            </a:r>
            <a:r>
              <a:rPr lang="en-US" sz="2000" dirty="0" err="1" smtClean="0">
                <a:latin typeface="Times New Roman"/>
                <a:cs typeface="Times New Roman"/>
              </a:rPr>
              <a:t>código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está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fazendo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4268" t="27400" r="37676" b="34738"/>
          <a:stretch/>
        </p:blipFill>
        <p:spPr>
          <a:xfrm>
            <a:off x="795130" y="3928689"/>
            <a:ext cx="7553740" cy="2769706"/>
          </a:xfrm>
          <a:prstGeom prst="rect">
            <a:avLst/>
          </a:prstGeom>
        </p:spPr>
      </p:pic>
      <p:sp>
        <p:nvSpPr>
          <p:cNvPr id="6" name="CaixaDeTexto 3"/>
          <p:cNvSpPr txBox="1"/>
          <p:nvPr/>
        </p:nvSpPr>
        <p:spPr>
          <a:xfrm>
            <a:off x="482494" y="530232"/>
            <a:ext cx="37932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código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2862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532988" y="1346474"/>
            <a:ext cx="8280000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 smtClean="0">
                <a:latin typeface="Times New Roman"/>
                <a:cs typeface="Times New Roman"/>
              </a:rPr>
              <a:t>Utilize um software de </a:t>
            </a:r>
            <a:r>
              <a:rPr lang="en-US" sz="2000" dirty="0" err="1" smtClean="0">
                <a:latin typeface="Times New Roman"/>
                <a:cs typeface="Times New Roman"/>
              </a:rPr>
              <a:t>controle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versão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err="1" smtClean="0">
                <a:latin typeface="Times New Roman"/>
                <a:cs typeface="Times New Roman"/>
              </a:rPr>
              <a:t>Git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ou</a:t>
            </a:r>
            <a:r>
              <a:rPr lang="en-US" sz="2000" dirty="0" smtClean="0">
                <a:latin typeface="Times New Roman"/>
                <a:cs typeface="Times New Roman"/>
              </a:rPr>
              <a:t> GitHub) e/</a:t>
            </a:r>
            <a:r>
              <a:rPr lang="en-US" sz="2000" dirty="0" err="1" smtClean="0">
                <a:latin typeface="Times New Roman"/>
                <a:cs typeface="Times New Roman"/>
              </a:rPr>
              <a:t>ou</a:t>
            </a:r>
            <a:r>
              <a:rPr lang="en-US" sz="2000" dirty="0" smtClean="0">
                <a:latin typeface="Times New Roman"/>
                <a:cs typeface="Times New Roman"/>
              </a:rPr>
              <a:t> de base de dados.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4880" t="13043" r="15166" b="13180"/>
          <a:stretch/>
        </p:blipFill>
        <p:spPr>
          <a:xfrm>
            <a:off x="980585" y="2796539"/>
            <a:ext cx="7182831" cy="3726439"/>
          </a:xfrm>
          <a:prstGeom prst="rect">
            <a:avLst/>
          </a:prstGeom>
        </p:spPr>
      </p:pic>
      <p:sp>
        <p:nvSpPr>
          <p:cNvPr id="9" name="CaixaDeTexto 3"/>
          <p:cNvSpPr txBox="1"/>
          <p:nvPr/>
        </p:nvSpPr>
        <p:spPr>
          <a:xfrm>
            <a:off x="482494" y="530232"/>
            <a:ext cx="56764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Facilite a gestão do seu projeto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4549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482494" y="1399483"/>
            <a:ext cx="8280000" cy="499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Tão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importante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quanto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seus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resultados</a:t>
            </a:r>
            <a:r>
              <a:rPr lang="en-US" sz="2000" dirty="0" smtClean="0">
                <a:latin typeface="Times New Roman"/>
                <a:cs typeface="Times New Roman"/>
              </a:rPr>
              <a:t> é </a:t>
            </a:r>
            <a:r>
              <a:rPr lang="en-US" sz="2000" dirty="0" err="1" smtClean="0">
                <a:latin typeface="Times New Roman"/>
                <a:cs typeface="Times New Roman"/>
              </a:rPr>
              <a:t>como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você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chegou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neles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O </a:t>
            </a:r>
            <a:r>
              <a:rPr lang="en-US" sz="2000" dirty="0" err="1" smtClean="0">
                <a:latin typeface="Times New Roman"/>
                <a:cs typeface="Times New Roman"/>
              </a:rPr>
              <a:t>compartilhamento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informações</a:t>
            </a:r>
            <a:r>
              <a:rPr lang="en-US" sz="2000" dirty="0" smtClean="0">
                <a:latin typeface="Times New Roman"/>
                <a:cs typeface="Times New Roman"/>
              </a:rPr>
              <a:t> (dados e </a:t>
            </a:r>
            <a:r>
              <a:rPr lang="en-US" sz="2000" dirty="0" err="1" smtClean="0">
                <a:latin typeface="Times New Roman"/>
                <a:cs typeface="Times New Roman"/>
              </a:rPr>
              <a:t>código</a:t>
            </a:r>
            <a:r>
              <a:rPr lang="en-US" sz="2000" dirty="0" smtClean="0">
                <a:latin typeface="Times New Roman"/>
                <a:cs typeface="Times New Roman"/>
              </a:rPr>
              <a:t>) é fundamental para o </a:t>
            </a:r>
            <a:r>
              <a:rPr lang="en-US" sz="2000" dirty="0" err="1" smtClean="0">
                <a:latin typeface="Times New Roman"/>
                <a:cs typeface="Times New Roman"/>
              </a:rPr>
              <a:t>progresso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científico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Você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vai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precisar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compartilhar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os</a:t>
            </a:r>
            <a:r>
              <a:rPr lang="en-US" sz="2000" dirty="0" smtClean="0">
                <a:latin typeface="Times New Roman"/>
                <a:cs typeface="Times New Roman"/>
              </a:rPr>
              <a:t> dados do </a:t>
            </a:r>
            <a:r>
              <a:rPr lang="en-US" sz="2000" dirty="0" err="1" smtClean="0">
                <a:latin typeface="Times New Roman"/>
                <a:cs typeface="Times New Roman"/>
              </a:rPr>
              <a:t>seu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trabalho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Existem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padrões</a:t>
            </a:r>
            <a:r>
              <a:rPr lang="en-US" sz="2000" dirty="0" smtClean="0">
                <a:latin typeface="Times New Roman"/>
                <a:cs typeface="Times New Roman"/>
              </a:rPr>
              <a:t> e </a:t>
            </a:r>
            <a:r>
              <a:rPr lang="en-US" sz="2000" dirty="0" err="1" smtClean="0">
                <a:latin typeface="Times New Roman"/>
                <a:cs typeface="Times New Roman"/>
              </a:rPr>
              <a:t>recomendações</a:t>
            </a:r>
            <a:r>
              <a:rPr lang="en-US" sz="2000" dirty="0" smtClean="0">
                <a:latin typeface="Times New Roman"/>
                <a:cs typeface="Times New Roman"/>
              </a:rPr>
              <a:t> para que </a:t>
            </a:r>
            <a:r>
              <a:rPr lang="en-US" sz="2000" dirty="0" err="1" smtClean="0">
                <a:latin typeface="Times New Roman"/>
                <a:cs typeface="Times New Roman"/>
              </a:rPr>
              <a:t>seu</a:t>
            </a:r>
            <a:r>
              <a:rPr lang="en-US" sz="2000" dirty="0" smtClean="0">
                <a:latin typeface="Times New Roman"/>
                <a:cs typeface="Times New Roman"/>
              </a:rPr>
              <a:t> dados </a:t>
            </a:r>
            <a:r>
              <a:rPr lang="en-US" sz="2000" dirty="0" err="1" smtClean="0">
                <a:latin typeface="Times New Roman"/>
                <a:cs typeface="Times New Roman"/>
              </a:rPr>
              <a:t>possam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ser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compartilhados</a:t>
            </a:r>
            <a:r>
              <a:rPr lang="en-US" sz="2000" dirty="0" smtClean="0">
                <a:latin typeface="Times New Roman"/>
                <a:cs typeface="Times New Roman"/>
              </a:rPr>
              <a:t> de forma </a:t>
            </a:r>
            <a:r>
              <a:rPr lang="en-US" sz="2000" dirty="0" err="1" smtClean="0">
                <a:latin typeface="Times New Roman"/>
                <a:cs typeface="Times New Roman"/>
              </a:rPr>
              <a:t>adequada</a:t>
            </a:r>
            <a:r>
              <a:rPr lang="en-US" sz="2000" dirty="0" smtClean="0"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latin typeface="Times New Roman"/>
                <a:cs typeface="Times New Roman"/>
              </a:rPr>
              <a:t>garantindo</a:t>
            </a:r>
            <a:r>
              <a:rPr lang="en-US" sz="2000" dirty="0" smtClean="0">
                <a:latin typeface="Times New Roman"/>
                <a:cs typeface="Times New Roman"/>
              </a:rPr>
              <a:t> o </a:t>
            </a:r>
            <a:r>
              <a:rPr lang="en-US" sz="2000" dirty="0" err="1" smtClean="0">
                <a:latin typeface="Times New Roman"/>
                <a:cs typeface="Times New Roman"/>
              </a:rPr>
              <a:t>uso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futuro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por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outras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pessoas</a:t>
            </a:r>
            <a:r>
              <a:rPr lang="en-US" sz="2000" dirty="0" smtClean="0">
                <a:latin typeface="Times New Roman"/>
                <a:cs typeface="Times New Roman"/>
              </a:rPr>
              <a:t> e </a:t>
            </a:r>
            <a:r>
              <a:rPr lang="en-US" sz="2000" dirty="0" err="1" smtClean="0">
                <a:latin typeface="Times New Roman"/>
                <a:cs typeface="Times New Roman"/>
              </a:rPr>
              <a:t>por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você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mesmo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Você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precisa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treinar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seus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colaboradores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nessa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cultura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6" name="CaixaDeTexto 3"/>
          <p:cNvSpPr txBox="1"/>
          <p:nvPr/>
        </p:nvSpPr>
        <p:spPr>
          <a:xfrm>
            <a:off x="482494" y="530232"/>
            <a:ext cx="22770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Resumindo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818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ve direita 1"/>
          <p:cNvSpPr/>
          <p:nvPr/>
        </p:nvSpPr>
        <p:spPr>
          <a:xfrm>
            <a:off x="2998780" y="1693333"/>
            <a:ext cx="322035" cy="466607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1"/>
          <p:cNvSpPr txBox="1"/>
          <p:nvPr/>
        </p:nvSpPr>
        <p:spPr>
          <a:xfrm>
            <a:off x="3904133" y="1925775"/>
            <a:ext cx="469499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latin typeface="Times New Roman"/>
                <a:cs typeface="Times New Roman"/>
              </a:rPr>
              <a:t>Pesquisa</a:t>
            </a:r>
            <a:r>
              <a:rPr lang="en-US" sz="2400" b="1" dirty="0" smtClean="0">
                <a:latin typeface="Times New Roman"/>
                <a:cs typeface="Times New Roman"/>
              </a:rPr>
              <a:t> </a:t>
            </a:r>
            <a:r>
              <a:rPr lang="en-US" sz="2400" b="1" dirty="0" err="1" smtClean="0">
                <a:latin typeface="Times New Roman"/>
                <a:cs typeface="Times New Roman"/>
              </a:rPr>
              <a:t>intensiva</a:t>
            </a:r>
            <a:r>
              <a:rPr lang="en-US" sz="2400" b="1" dirty="0" smtClean="0">
                <a:latin typeface="Times New Roman"/>
                <a:cs typeface="Times New Roman"/>
              </a:rPr>
              <a:t> de dados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>
                <a:latin typeface="Times New Roman"/>
                <a:cs typeface="Times New Roman"/>
              </a:rPr>
              <a:t>(Data-intensive research)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557687" y="2951278"/>
            <a:ext cx="5387886" cy="281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As </a:t>
            </a:r>
            <a:r>
              <a:rPr lang="en-US" sz="2000" dirty="0" err="1" smtClean="0">
                <a:latin typeface="Times New Roman"/>
                <a:cs typeface="Times New Roman"/>
              </a:rPr>
              <a:t>informações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estão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todas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disponíveis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smtClean="0">
                <a:latin typeface="Times New Roman"/>
                <a:cs typeface="Times New Roman"/>
              </a:rPr>
              <a:t>online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Os</a:t>
            </a:r>
            <a:r>
              <a:rPr lang="en-US" sz="2000" dirty="0" smtClean="0">
                <a:latin typeface="Times New Roman"/>
                <a:cs typeface="Times New Roman"/>
              </a:rPr>
              <a:t> dados </a:t>
            </a:r>
            <a:r>
              <a:rPr lang="en-US" sz="2000" dirty="0" err="1" smtClean="0">
                <a:latin typeface="Times New Roman"/>
                <a:cs typeface="Times New Roman"/>
              </a:rPr>
              <a:t>estão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todos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disponíveis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smtClean="0">
                <a:latin typeface="Times New Roman"/>
                <a:cs typeface="Times New Roman"/>
              </a:rPr>
              <a:t>online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O </a:t>
            </a:r>
            <a:r>
              <a:rPr lang="en-US" sz="2000" dirty="0" err="1" smtClean="0">
                <a:latin typeface="Times New Roman"/>
                <a:cs typeface="Times New Roman"/>
              </a:rPr>
              <a:t>maior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progresso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na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ciência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ocorre</a:t>
            </a:r>
            <a:r>
              <a:rPr lang="en-US" sz="2000" dirty="0" smtClean="0">
                <a:latin typeface="Times New Roman"/>
                <a:cs typeface="Times New Roman"/>
              </a:rPr>
              <a:t> pela </a:t>
            </a:r>
            <a:r>
              <a:rPr lang="en-US" sz="2000" dirty="0" err="1" smtClean="0">
                <a:latin typeface="Times New Roman"/>
                <a:cs typeface="Times New Roman"/>
              </a:rPr>
              <a:t>síntese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6" descr="http://www.uoguelph.ca/%7Eecology/_Media/ma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94" y="1759184"/>
            <a:ext cx="1159733" cy="15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zmt-bremen.de/Binaries/Binary2047/A_Meyer_IMG_17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149" y="3462932"/>
            <a:ext cx="1786878" cy="134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americanheritagecenter.files.wordpress.com/2011/09/clements-field-not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13" y="5032580"/>
            <a:ext cx="2104511" cy="119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3"/>
          <p:cNvSpPr txBox="1"/>
          <p:nvPr/>
        </p:nvSpPr>
        <p:spPr>
          <a:xfrm>
            <a:off x="432000" y="243333"/>
            <a:ext cx="8280000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A</a:t>
            </a:r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 Ecologia e diversas outras </a:t>
            </a:r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áreas da</a:t>
            </a:r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 ci</a:t>
            </a:r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ência estão na Era da Informação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6924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45" y="2092808"/>
            <a:ext cx="5535040" cy="3327332"/>
          </a:xfrm>
          <a:prstGeom prst="rect">
            <a:avLst/>
          </a:prstGeom>
        </p:spPr>
      </p:pic>
      <p:sp>
        <p:nvSpPr>
          <p:cNvPr id="15" name="CaixaDeTexto 3"/>
          <p:cNvSpPr txBox="1"/>
          <p:nvPr/>
        </p:nvSpPr>
        <p:spPr>
          <a:xfrm>
            <a:off x="432000" y="243333"/>
            <a:ext cx="8280000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A velocidade da produç</a:t>
            </a:r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ão de dados é muito maior do que a nossa capacidade de processá-los</a:t>
            </a:r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 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5846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dirty="0" smtClean="0">
                <a:latin typeface="Times New Roman"/>
                <a:cs typeface="Times New Roman"/>
              </a:rPr>
              <a:t>(Roger D. Peng, The Research Pipeline)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612669" y="1934817"/>
            <a:ext cx="7918662" cy="3966541"/>
            <a:chOff x="652512" y="1934817"/>
            <a:chExt cx="7918662" cy="3966541"/>
          </a:xfrm>
        </p:grpSpPr>
        <p:grpSp>
          <p:nvGrpSpPr>
            <p:cNvPr id="72" name="Grupo 20"/>
            <p:cNvGrpSpPr/>
            <p:nvPr/>
          </p:nvGrpSpPr>
          <p:grpSpPr>
            <a:xfrm>
              <a:off x="7060426" y="3328366"/>
              <a:ext cx="1510748" cy="834887"/>
              <a:chOff x="7521389" y="3328366"/>
              <a:chExt cx="1510748" cy="834887"/>
            </a:xfrm>
            <a:solidFill>
              <a:schemeClr val="bg1"/>
            </a:solidFill>
          </p:grpSpPr>
          <p:sp>
            <p:nvSpPr>
              <p:cNvPr id="100" name="Retângulo 21"/>
              <p:cNvSpPr/>
              <p:nvPr/>
            </p:nvSpPr>
            <p:spPr>
              <a:xfrm>
                <a:off x="7521389" y="3328366"/>
                <a:ext cx="1510748" cy="834887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" name="CaixaDeTexto 24"/>
              <p:cNvSpPr txBox="1"/>
              <p:nvPr/>
            </p:nvSpPr>
            <p:spPr>
              <a:xfrm>
                <a:off x="7757230" y="3514977"/>
                <a:ext cx="1039067" cy="46166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Artigo</a:t>
                </a:r>
                <a:endParaRPr lang="pt-B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3" name="Grupo 34"/>
            <p:cNvGrpSpPr/>
            <p:nvPr/>
          </p:nvGrpSpPr>
          <p:grpSpPr>
            <a:xfrm>
              <a:off x="5243228" y="1934817"/>
              <a:ext cx="1286241" cy="644801"/>
              <a:chOff x="5698434" y="1934817"/>
              <a:chExt cx="1286241" cy="644801"/>
            </a:xfrm>
            <a:solidFill>
              <a:schemeClr val="bg1"/>
            </a:solidFill>
          </p:grpSpPr>
          <p:sp>
            <p:nvSpPr>
              <p:cNvPr id="98" name="Retângulo 36"/>
              <p:cNvSpPr/>
              <p:nvPr/>
            </p:nvSpPr>
            <p:spPr>
              <a:xfrm>
                <a:off x="5698434" y="1934817"/>
                <a:ext cx="1286241" cy="64480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9" name="CaixaDeTexto 38"/>
              <p:cNvSpPr txBox="1"/>
              <p:nvPr/>
            </p:nvSpPr>
            <p:spPr>
              <a:xfrm>
                <a:off x="5875080" y="2072551"/>
                <a:ext cx="932948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Tabelas</a:t>
                </a:r>
                <a:endParaRPr lang="pt-B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4" name="Grupo 40"/>
            <p:cNvGrpSpPr/>
            <p:nvPr/>
          </p:nvGrpSpPr>
          <p:grpSpPr>
            <a:xfrm>
              <a:off x="5243228" y="3423202"/>
              <a:ext cx="1286241" cy="644801"/>
              <a:chOff x="5709948" y="3328366"/>
              <a:chExt cx="1286241" cy="644801"/>
            </a:xfrm>
            <a:solidFill>
              <a:schemeClr val="bg1"/>
            </a:solidFill>
          </p:grpSpPr>
          <p:sp>
            <p:nvSpPr>
              <p:cNvPr id="96" name="Retângulo 41"/>
              <p:cNvSpPr/>
              <p:nvPr/>
            </p:nvSpPr>
            <p:spPr>
              <a:xfrm>
                <a:off x="5709948" y="3328366"/>
                <a:ext cx="1286241" cy="64480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7" name="CaixaDeTexto 42"/>
              <p:cNvSpPr txBox="1"/>
              <p:nvPr/>
            </p:nvSpPr>
            <p:spPr>
              <a:xfrm>
                <a:off x="5882428" y="3466100"/>
                <a:ext cx="941284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Figuras</a:t>
                </a:r>
                <a:endParaRPr lang="pt-B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5" name="Grupo 43"/>
            <p:cNvGrpSpPr/>
            <p:nvPr/>
          </p:nvGrpSpPr>
          <p:grpSpPr>
            <a:xfrm>
              <a:off x="7172680" y="5256557"/>
              <a:ext cx="1286241" cy="644801"/>
              <a:chOff x="7589389" y="5508349"/>
              <a:chExt cx="1286241" cy="644801"/>
            </a:xfrm>
            <a:solidFill>
              <a:schemeClr val="bg1"/>
            </a:solidFill>
          </p:grpSpPr>
          <p:sp>
            <p:nvSpPr>
              <p:cNvPr id="94" name="Retângulo 44"/>
              <p:cNvSpPr/>
              <p:nvPr/>
            </p:nvSpPr>
            <p:spPr>
              <a:xfrm>
                <a:off x="7589389" y="5508349"/>
                <a:ext cx="1286241" cy="64480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5" name="CaixaDeTexto 45"/>
              <p:cNvSpPr txBox="1"/>
              <p:nvPr/>
            </p:nvSpPr>
            <p:spPr>
              <a:xfrm>
                <a:off x="7868628" y="5646083"/>
                <a:ext cx="727763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Texto</a:t>
                </a:r>
                <a:endParaRPr lang="pt-B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76" name="Conector de seta reta 46"/>
            <p:cNvCxnSpPr>
              <a:stCxn id="98" idx="3"/>
              <a:endCxn id="100" idx="0"/>
            </p:cNvCxnSpPr>
            <p:nvPr/>
          </p:nvCxnSpPr>
          <p:spPr>
            <a:xfrm>
              <a:off x="6529469" y="2257218"/>
              <a:ext cx="1286331" cy="107114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47"/>
            <p:cNvCxnSpPr>
              <a:stCxn id="96" idx="3"/>
              <a:endCxn id="100" idx="1"/>
            </p:cNvCxnSpPr>
            <p:nvPr/>
          </p:nvCxnSpPr>
          <p:spPr>
            <a:xfrm>
              <a:off x="6529469" y="3745603"/>
              <a:ext cx="530957" cy="20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48"/>
            <p:cNvCxnSpPr>
              <a:stCxn id="94" idx="0"/>
              <a:endCxn id="100" idx="2"/>
            </p:cNvCxnSpPr>
            <p:nvPr/>
          </p:nvCxnSpPr>
          <p:spPr>
            <a:xfrm flipH="1" flipV="1">
              <a:off x="7815800" y="4163253"/>
              <a:ext cx="1" cy="109330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upo 49"/>
            <p:cNvGrpSpPr/>
            <p:nvPr/>
          </p:nvGrpSpPr>
          <p:grpSpPr>
            <a:xfrm>
              <a:off x="5202023" y="4911587"/>
              <a:ext cx="1368647" cy="654118"/>
              <a:chOff x="5662986" y="4911587"/>
              <a:chExt cx="1368647" cy="654118"/>
            </a:xfrm>
            <a:solidFill>
              <a:schemeClr val="bg1"/>
            </a:solidFill>
          </p:grpSpPr>
          <p:sp>
            <p:nvSpPr>
              <p:cNvPr id="92" name="Retângulo 50"/>
              <p:cNvSpPr/>
              <p:nvPr/>
            </p:nvSpPr>
            <p:spPr>
              <a:xfrm>
                <a:off x="5704190" y="4911587"/>
                <a:ext cx="1286241" cy="64480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CaixaDeTexto 51"/>
              <p:cNvSpPr txBox="1"/>
              <p:nvPr/>
            </p:nvSpPr>
            <p:spPr>
              <a:xfrm>
                <a:off x="5662986" y="4919374"/>
                <a:ext cx="1368647" cy="64633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Descritores Numéricos</a:t>
                </a:r>
                <a:endParaRPr lang="pt-B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0" name="Forma livre 56"/>
            <p:cNvSpPr/>
            <p:nvPr/>
          </p:nvSpPr>
          <p:spPr>
            <a:xfrm>
              <a:off x="4732832" y="2441883"/>
              <a:ext cx="464884" cy="2507486"/>
            </a:xfrm>
            <a:custGeom>
              <a:avLst/>
              <a:gdLst>
                <a:gd name="connsiteX0" fmla="*/ 278517 w 318274"/>
                <a:gd name="connsiteY0" fmla="*/ 2928730 h 2928730"/>
                <a:gd name="connsiteX1" fmla="*/ 222 w 318274"/>
                <a:gd name="connsiteY1" fmla="*/ 1590261 h 2928730"/>
                <a:gd name="connsiteX2" fmla="*/ 318274 w 318274"/>
                <a:gd name="connsiteY2" fmla="*/ 0 h 292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8274" h="2928730">
                  <a:moveTo>
                    <a:pt x="278517" y="2928730"/>
                  </a:moveTo>
                  <a:cubicBezTo>
                    <a:pt x="136056" y="2503556"/>
                    <a:pt x="-6404" y="2078383"/>
                    <a:pt x="222" y="1590261"/>
                  </a:cubicBezTo>
                  <a:cubicBezTo>
                    <a:pt x="6848" y="1102139"/>
                    <a:pt x="162561" y="551069"/>
                    <a:pt x="318274" y="0"/>
                  </a:cubicBezTo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1" name="Conector de seta reta 57"/>
            <p:cNvCxnSpPr>
              <a:stCxn id="92" idx="0"/>
              <a:endCxn id="96" idx="2"/>
            </p:cNvCxnSpPr>
            <p:nvPr/>
          </p:nvCxnSpPr>
          <p:spPr>
            <a:xfrm flipV="1">
              <a:off x="5886348" y="4068003"/>
              <a:ext cx="1" cy="8435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upo 59"/>
            <p:cNvGrpSpPr/>
            <p:nvPr/>
          </p:nvGrpSpPr>
          <p:grpSpPr>
            <a:xfrm>
              <a:off x="2849143" y="3423201"/>
              <a:ext cx="1286241" cy="646331"/>
              <a:chOff x="5698434" y="1934817"/>
              <a:chExt cx="1286241" cy="646331"/>
            </a:xfrm>
          </p:grpSpPr>
          <p:sp>
            <p:nvSpPr>
              <p:cNvPr id="90" name="Retângulo 60"/>
              <p:cNvSpPr/>
              <p:nvPr/>
            </p:nvSpPr>
            <p:spPr>
              <a:xfrm>
                <a:off x="5698434" y="1934817"/>
                <a:ext cx="1286241" cy="64480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1" name="CaixaDeTexto 61"/>
              <p:cNvSpPr txBox="1"/>
              <p:nvPr/>
            </p:nvSpPr>
            <p:spPr>
              <a:xfrm>
                <a:off x="5752725" y="1934817"/>
                <a:ext cx="1172117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Métodos</a:t>
                </a:r>
              </a:p>
              <a:p>
                <a:pPr algn="ctr"/>
                <a:r>
                  <a:rPr lang="pt-BR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Analíticos</a:t>
                </a:r>
                <a:endParaRPr lang="pt-B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3" name="Conector de seta reta 3"/>
            <p:cNvCxnSpPr>
              <a:stCxn id="90" idx="3"/>
              <a:endCxn id="96" idx="1"/>
            </p:cNvCxnSpPr>
            <p:nvPr/>
          </p:nvCxnSpPr>
          <p:spPr>
            <a:xfrm>
              <a:off x="4135384" y="3745602"/>
              <a:ext cx="110784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5"/>
            <p:cNvCxnSpPr>
              <a:stCxn id="90" idx="3"/>
              <a:endCxn id="98" idx="1"/>
            </p:cNvCxnSpPr>
            <p:nvPr/>
          </p:nvCxnSpPr>
          <p:spPr>
            <a:xfrm flipV="1">
              <a:off x="4135384" y="2257218"/>
              <a:ext cx="1107844" cy="1488384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de seta reta 7"/>
            <p:cNvCxnSpPr>
              <a:stCxn id="90" idx="3"/>
              <a:endCxn id="93" idx="1"/>
            </p:cNvCxnSpPr>
            <p:nvPr/>
          </p:nvCxnSpPr>
          <p:spPr>
            <a:xfrm>
              <a:off x="4135384" y="3745602"/>
              <a:ext cx="1066639" cy="149693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upo 62"/>
            <p:cNvGrpSpPr/>
            <p:nvPr/>
          </p:nvGrpSpPr>
          <p:grpSpPr>
            <a:xfrm>
              <a:off x="652512" y="3423201"/>
              <a:ext cx="1286241" cy="646331"/>
              <a:chOff x="5698434" y="1934817"/>
              <a:chExt cx="1286241" cy="646331"/>
            </a:xfrm>
          </p:grpSpPr>
          <p:sp>
            <p:nvSpPr>
              <p:cNvPr id="88" name="Retângulo 63"/>
              <p:cNvSpPr/>
              <p:nvPr/>
            </p:nvSpPr>
            <p:spPr>
              <a:xfrm>
                <a:off x="5698434" y="1934817"/>
                <a:ext cx="1286241" cy="64480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9" name="CaixaDeTexto 64"/>
              <p:cNvSpPr txBox="1"/>
              <p:nvPr/>
            </p:nvSpPr>
            <p:spPr>
              <a:xfrm>
                <a:off x="5912997" y="1934817"/>
                <a:ext cx="85157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Dados</a:t>
                </a:r>
              </a:p>
              <a:p>
                <a:pPr algn="ctr"/>
                <a:r>
                  <a:rPr lang="pt-BR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Brutos</a:t>
                </a:r>
                <a:endParaRPr lang="pt-B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87" name="Conector de seta reta 65"/>
            <p:cNvCxnSpPr>
              <a:stCxn id="88" idx="3"/>
              <a:endCxn id="90" idx="1"/>
            </p:cNvCxnSpPr>
            <p:nvPr/>
          </p:nvCxnSpPr>
          <p:spPr>
            <a:xfrm>
              <a:off x="1938753" y="3745602"/>
              <a:ext cx="9103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CaixaDeTexto 3"/>
          <p:cNvSpPr txBox="1"/>
          <p:nvPr/>
        </p:nvSpPr>
        <p:spPr>
          <a:xfrm>
            <a:off x="432000" y="243333"/>
            <a:ext cx="8280000" cy="125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6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 processo de produç</a:t>
            </a:r>
            <a:r>
              <a:rPr lang="pt-BR" sz="26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ão de um artigo científico tornou-se uma linha de produção </a:t>
            </a:r>
            <a:r>
              <a:rPr lang="mr-IN" sz="26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–</a:t>
            </a:r>
            <a:r>
              <a:rPr lang="pt-BR" sz="26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 e com muitas falhas!</a:t>
            </a:r>
            <a:endParaRPr lang="pt-BR" sz="26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0890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3"/>
          <p:cNvSpPr txBox="1"/>
          <p:nvPr/>
        </p:nvSpPr>
        <p:spPr>
          <a:xfrm>
            <a:off x="432000" y="243333"/>
            <a:ext cx="8280000" cy="125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6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consequência disso é a </a:t>
            </a:r>
            <a:r>
              <a:rPr lang="pt-BR" sz="2600" b="1" dirty="0" err="1" smtClean="0">
                <a:solidFill>
                  <a:srgbClr val="004080"/>
                </a:solidFill>
                <a:latin typeface="Times New Roman"/>
                <a:cs typeface="Times New Roman"/>
              </a:rPr>
              <a:t>irreprodutibilidade</a:t>
            </a:r>
            <a:r>
              <a:rPr lang="pt-BR" sz="26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 da pesquisa científica</a:t>
            </a:r>
            <a:endParaRPr lang="pt-BR" sz="26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1169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1"/>
          <p:cNvSpPr txBox="1"/>
          <p:nvPr/>
        </p:nvSpPr>
        <p:spPr>
          <a:xfrm>
            <a:off x="432000" y="1644075"/>
            <a:ext cx="8280000" cy="499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i="1" dirty="0" smtClean="0">
                <a:latin typeface="Times New Roman"/>
                <a:cs typeface="Times New Roman"/>
              </a:rPr>
              <a:t>Open data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dirty="0" err="1" smtClean="0">
                <a:latin typeface="Times New Roman"/>
                <a:cs typeface="Times New Roman"/>
              </a:rPr>
              <a:t>compartilhamento</a:t>
            </a:r>
            <a:r>
              <a:rPr lang="en-US" sz="2000" dirty="0" smtClean="0">
                <a:latin typeface="Times New Roman"/>
                <a:cs typeface="Times New Roman"/>
              </a:rPr>
              <a:t> e </a:t>
            </a:r>
            <a:r>
              <a:rPr lang="en-US" sz="2000" dirty="0" err="1" smtClean="0">
                <a:latin typeface="Times New Roman"/>
                <a:cs typeface="Times New Roman"/>
              </a:rPr>
              <a:t>abertura</a:t>
            </a:r>
            <a:r>
              <a:rPr lang="en-US" sz="2000" dirty="0" smtClean="0">
                <a:latin typeface="Times New Roman"/>
                <a:cs typeface="Times New Roman"/>
              </a:rPr>
              <a:t> de dados, </a:t>
            </a:r>
            <a:r>
              <a:rPr lang="en-US" sz="2000" dirty="0" err="1" smtClean="0">
                <a:latin typeface="Times New Roman"/>
                <a:cs typeface="Times New Roman"/>
              </a:rPr>
              <a:t>pelo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menos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quando</a:t>
            </a:r>
            <a:r>
              <a:rPr lang="en-US" sz="2000" dirty="0" smtClean="0">
                <a:latin typeface="Times New Roman"/>
                <a:cs typeface="Times New Roman"/>
              </a:rPr>
              <a:t> da </a:t>
            </a:r>
            <a:r>
              <a:rPr lang="en-US" sz="2000" dirty="0" err="1" smtClean="0">
                <a:latin typeface="Times New Roman"/>
                <a:cs typeface="Times New Roman"/>
              </a:rPr>
              <a:t>publicação</a:t>
            </a:r>
            <a:r>
              <a:rPr lang="en-US" sz="2000" dirty="0" smtClean="0">
                <a:latin typeface="Times New Roman"/>
                <a:cs typeface="Times New Roman"/>
              </a:rPr>
              <a:t> do </a:t>
            </a:r>
            <a:r>
              <a:rPr lang="en-US" sz="2000" dirty="0" err="1" smtClean="0">
                <a:latin typeface="Times New Roman"/>
                <a:cs typeface="Times New Roman"/>
              </a:rPr>
              <a:t>trabalho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  <a:p>
            <a:pPr marL="44767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Torna</a:t>
            </a:r>
            <a:r>
              <a:rPr lang="en-US" sz="2000" dirty="0" smtClean="0">
                <a:latin typeface="Times New Roman"/>
                <a:cs typeface="Times New Roman"/>
              </a:rPr>
              <a:t> o </a:t>
            </a:r>
            <a:r>
              <a:rPr lang="en-US" sz="2000" dirty="0" err="1" smtClean="0">
                <a:latin typeface="Times New Roman"/>
                <a:cs typeface="Times New Roman"/>
              </a:rPr>
              <a:t>processo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produção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científica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mais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transparente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44767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Dá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mais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robustez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aos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seus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achados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44767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i="1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Reduz</a:t>
            </a:r>
            <a:r>
              <a:rPr lang="en-US" sz="2000" dirty="0" smtClean="0">
                <a:latin typeface="Times New Roman"/>
                <a:cs typeface="Times New Roman"/>
              </a:rPr>
              <a:t> a </a:t>
            </a:r>
            <a:r>
              <a:rPr lang="en-US" sz="2000" dirty="0" err="1" smtClean="0">
                <a:latin typeface="Times New Roman"/>
                <a:cs typeface="Times New Roman"/>
              </a:rPr>
              <a:t>possibilidade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>
                <a:latin typeface="Times New Roman"/>
                <a:cs typeface="Times New Roman"/>
              </a:rPr>
              <a:t>fraude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na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criação</a:t>
            </a:r>
            <a:r>
              <a:rPr lang="en-US" sz="2000" dirty="0">
                <a:latin typeface="Times New Roman"/>
                <a:cs typeface="Times New Roman"/>
              </a:rPr>
              <a:t> de dados;</a:t>
            </a:r>
          </a:p>
          <a:p>
            <a:pPr marL="44767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Times New Roman"/>
                <a:cs typeface="Times New Roman"/>
              </a:rPr>
              <a:t> Na </a:t>
            </a:r>
            <a:r>
              <a:rPr lang="en-US" sz="2000" dirty="0" err="1" smtClean="0">
                <a:latin typeface="Times New Roman"/>
                <a:cs typeface="Times New Roman"/>
              </a:rPr>
              <a:t>maioria</a:t>
            </a:r>
            <a:r>
              <a:rPr lang="en-US" sz="2000" dirty="0" smtClean="0">
                <a:latin typeface="Times New Roman"/>
                <a:cs typeface="Times New Roman"/>
              </a:rPr>
              <a:t> das </a:t>
            </a:r>
            <a:r>
              <a:rPr lang="en-US" sz="2000" dirty="0" err="1" smtClean="0">
                <a:latin typeface="Times New Roman"/>
                <a:cs typeface="Times New Roman"/>
              </a:rPr>
              <a:t>vezes</a:t>
            </a:r>
            <a:r>
              <a:rPr lang="en-US" sz="2000" dirty="0" smtClean="0">
                <a:latin typeface="Times New Roman"/>
                <a:cs typeface="Times New Roman"/>
              </a:rPr>
              <a:t>, </a:t>
            </a:r>
            <a:r>
              <a:rPr lang="en-US" sz="2000" i="1" dirty="0" err="1" smtClean="0">
                <a:latin typeface="Times New Roman"/>
                <a:cs typeface="Times New Roman"/>
              </a:rPr>
              <a:t>torna</a:t>
            </a:r>
            <a:r>
              <a:rPr lang="en-US" sz="2000" i="1" dirty="0" smtClean="0">
                <a:latin typeface="Times New Roman"/>
                <a:cs typeface="Times New Roman"/>
              </a:rPr>
              <a:t> </a:t>
            </a:r>
            <a:r>
              <a:rPr lang="en-US" sz="2000" i="1" dirty="0" err="1" smtClean="0">
                <a:latin typeface="Times New Roman"/>
                <a:cs typeface="Times New Roman"/>
              </a:rPr>
              <a:t>público</a:t>
            </a:r>
            <a:r>
              <a:rPr lang="en-US" sz="2000" i="1" dirty="0" smtClean="0">
                <a:latin typeface="Times New Roman"/>
                <a:cs typeface="Times New Roman"/>
              </a:rPr>
              <a:t> o que é </a:t>
            </a:r>
            <a:r>
              <a:rPr lang="en-US" sz="2000" i="1" dirty="0" err="1" smtClean="0">
                <a:latin typeface="Times New Roman"/>
                <a:cs typeface="Times New Roman"/>
              </a:rPr>
              <a:t>público</a:t>
            </a:r>
            <a:r>
              <a:rPr lang="en-US" sz="2000" dirty="0" smtClean="0">
                <a:latin typeface="Times New Roman"/>
                <a:cs typeface="Times New Roman"/>
              </a:rPr>
              <a:t>: a </a:t>
            </a:r>
            <a:r>
              <a:rPr lang="en-US" sz="2000" dirty="0" err="1" smtClean="0">
                <a:latin typeface="Times New Roman"/>
                <a:cs typeface="Times New Roman"/>
              </a:rPr>
              <a:t>maior</a:t>
            </a:r>
            <a:r>
              <a:rPr lang="en-US" sz="2000" dirty="0" smtClean="0">
                <a:latin typeface="Times New Roman"/>
                <a:cs typeface="Times New Roman"/>
              </a:rPr>
              <a:t> parte da </a:t>
            </a:r>
            <a:r>
              <a:rPr lang="en-US" sz="2000" dirty="0" err="1" smtClean="0">
                <a:latin typeface="Times New Roman"/>
                <a:cs typeface="Times New Roman"/>
              </a:rPr>
              <a:t>pesquisa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científica</a:t>
            </a:r>
            <a:r>
              <a:rPr lang="en-US" sz="2000" dirty="0" smtClean="0">
                <a:latin typeface="Times New Roman"/>
                <a:cs typeface="Times New Roman"/>
              </a:rPr>
              <a:t> é </a:t>
            </a:r>
            <a:r>
              <a:rPr lang="en-US" sz="2000" dirty="0" err="1" smtClean="0">
                <a:latin typeface="Times New Roman"/>
                <a:cs typeface="Times New Roman"/>
              </a:rPr>
              <a:t>financiada</a:t>
            </a:r>
            <a:r>
              <a:rPr lang="en-US" sz="2000" dirty="0" smtClean="0">
                <a:latin typeface="Times New Roman"/>
                <a:cs typeface="Times New Roman"/>
              </a:rPr>
              <a:t> com </a:t>
            </a:r>
            <a:r>
              <a:rPr lang="en-US" sz="2000" dirty="0" err="1" smtClean="0">
                <a:latin typeface="Times New Roman"/>
                <a:cs typeface="Times New Roman"/>
              </a:rPr>
              <a:t>dinheiro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público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44767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 </a:t>
            </a:r>
            <a:r>
              <a:rPr lang="en-US" sz="2000" dirty="0" err="1" smtClean="0">
                <a:latin typeface="Times New Roman"/>
                <a:cs typeface="Times New Roman"/>
              </a:rPr>
              <a:t>abertura</a:t>
            </a:r>
            <a:r>
              <a:rPr lang="en-US" sz="2000" dirty="0" smtClean="0">
                <a:latin typeface="Times New Roman"/>
                <a:cs typeface="Times New Roman"/>
              </a:rPr>
              <a:t> da </a:t>
            </a:r>
            <a:r>
              <a:rPr lang="en-US" sz="2000" dirty="0" err="1" smtClean="0">
                <a:latin typeface="Times New Roman"/>
                <a:cs typeface="Times New Roman"/>
              </a:rPr>
              <a:t>disponibilidade</a:t>
            </a:r>
            <a:r>
              <a:rPr lang="en-US" sz="2000" dirty="0" smtClean="0">
                <a:latin typeface="Times New Roman"/>
                <a:cs typeface="Times New Roman"/>
              </a:rPr>
              <a:t> de dados </a:t>
            </a:r>
            <a:r>
              <a:rPr lang="en-US" sz="2000" dirty="0" err="1" smtClean="0">
                <a:latin typeface="Times New Roman"/>
                <a:cs typeface="Times New Roman"/>
              </a:rPr>
              <a:t>pode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ajudar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na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conservação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espécies</a:t>
            </a:r>
            <a:r>
              <a:rPr lang="en-US" sz="2000" dirty="0" smtClean="0">
                <a:latin typeface="Times New Roman"/>
                <a:cs typeface="Times New Roman"/>
              </a:rPr>
              <a:t> e </a:t>
            </a:r>
            <a:r>
              <a:rPr lang="en-US" sz="2000" dirty="0" err="1" smtClean="0">
                <a:latin typeface="Times New Roman"/>
                <a:cs typeface="Times New Roman"/>
              </a:rPr>
              <a:t>ecossistemas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aixaDeTexto 3"/>
          <p:cNvSpPr txBox="1"/>
          <p:nvPr/>
        </p:nvSpPr>
        <p:spPr>
          <a:xfrm>
            <a:off x="432000" y="243333"/>
            <a:ext cx="8280000" cy="125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6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 compartilhamento de dados é uma solução ao problema</a:t>
            </a:r>
            <a:endParaRPr lang="pt-BR" sz="26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3716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"/>
          <p:cNvSpPr txBox="1"/>
          <p:nvPr/>
        </p:nvSpPr>
        <p:spPr>
          <a:xfrm>
            <a:off x="432000" y="1672298"/>
            <a:ext cx="8280000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A chance de um dado se </a:t>
            </a:r>
            <a:r>
              <a:rPr lang="en-US" sz="2000" dirty="0" err="1" smtClean="0">
                <a:latin typeface="Times New Roman"/>
                <a:cs typeface="Times New Roman"/>
              </a:rPr>
              <a:t>perder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aumenta</a:t>
            </a:r>
            <a:r>
              <a:rPr lang="en-US" sz="2000" dirty="0" smtClean="0">
                <a:latin typeface="Times New Roman"/>
                <a:cs typeface="Times New Roman"/>
              </a:rPr>
              <a:t> com o tempo: </a:t>
            </a:r>
            <a:r>
              <a:rPr lang="en-US" sz="2000" dirty="0" err="1" smtClean="0">
                <a:latin typeface="Times New Roman"/>
                <a:cs typeface="Times New Roman"/>
              </a:rPr>
              <a:t>reinventando</a:t>
            </a:r>
            <a:r>
              <a:rPr lang="en-US" sz="2000" dirty="0" smtClean="0">
                <a:latin typeface="Times New Roman"/>
                <a:cs typeface="Times New Roman"/>
              </a:rPr>
              <a:t> a </a:t>
            </a:r>
            <a:r>
              <a:rPr lang="en-US" sz="2000" dirty="0" err="1" smtClean="0">
                <a:latin typeface="Times New Roman"/>
                <a:cs typeface="Times New Roman"/>
              </a:rPr>
              <a:t>roda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106" name="Imagem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89" y="2995495"/>
            <a:ext cx="6485076" cy="2854782"/>
          </a:xfrm>
          <a:prstGeom prst="rect">
            <a:avLst/>
          </a:prstGeom>
        </p:spPr>
      </p:pic>
      <p:sp>
        <p:nvSpPr>
          <p:cNvPr id="107" name="Retângulo 106"/>
          <p:cNvSpPr/>
          <p:nvPr/>
        </p:nvSpPr>
        <p:spPr>
          <a:xfrm>
            <a:off x="2629074" y="3929603"/>
            <a:ext cx="856248" cy="22528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Retângulo 107"/>
          <p:cNvSpPr/>
          <p:nvPr/>
        </p:nvSpPr>
        <p:spPr>
          <a:xfrm>
            <a:off x="4846951" y="3929603"/>
            <a:ext cx="738840" cy="22528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Retângulo 108"/>
          <p:cNvSpPr/>
          <p:nvPr/>
        </p:nvSpPr>
        <p:spPr>
          <a:xfrm>
            <a:off x="6947420" y="3929603"/>
            <a:ext cx="856248" cy="22528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dirty="0" smtClean="0">
                <a:latin typeface="Times New Roman"/>
                <a:cs typeface="Times New Roman"/>
              </a:rPr>
              <a:t>(Vines et al, </a:t>
            </a:r>
            <a:r>
              <a:rPr lang="en-US" sz="1200" dirty="0" err="1" smtClean="0">
                <a:latin typeface="Times New Roman"/>
                <a:cs typeface="Times New Roman"/>
              </a:rPr>
              <a:t>Curr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Biol</a:t>
            </a:r>
            <a:r>
              <a:rPr lang="en-US" sz="1200" dirty="0" smtClean="0">
                <a:latin typeface="Times New Roman"/>
                <a:cs typeface="Times New Roman"/>
              </a:rPr>
              <a:t>, 2014)</a:t>
            </a:r>
          </a:p>
        </p:txBody>
      </p:sp>
      <p:sp>
        <p:nvSpPr>
          <p:cNvPr id="10" name="CaixaDeTexto 3"/>
          <p:cNvSpPr txBox="1"/>
          <p:nvPr/>
        </p:nvSpPr>
        <p:spPr>
          <a:xfrm>
            <a:off x="432000" y="243333"/>
            <a:ext cx="8280000" cy="125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6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A sobrevivência dos dados a longo prazo pode ser aumentada através de seu compartilhamento </a:t>
            </a:r>
            <a:endParaRPr lang="pt-BR" sz="26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9799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/>
          <p:nvPr/>
        </p:nvSpPr>
        <p:spPr>
          <a:xfrm>
            <a:off x="0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 smtClean="0">
                <a:latin typeface="Times New Roman"/>
                <a:cs typeface="Times New Roman"/>
              </a:rPr>
              <a:t>(</a:t>
            </a:r>
            <a:r>
              <a:rPr lang="en-US" sz="1200" dirty="0" err="1" smtClean="0">
                <a:latin typeface="Times New Roman"/>
                <a:cs typeface="Times New Roman"/>
              </a:rPr>
              <a:t>Piwowar</a:t>
            </a:r>
            <a:r>
              <a:rPr lang="en-US" sz="1200" dirty="0" smtClean="0">
                <a:latin typeface="Times New Roman"/>
                <a:cs typeface="Times New Roman"/>
              </a:rPr>
              <a:t> et al, 2007, PLOS One)</a:t>
            </a:r>
          </a:p>
        </p:txBody>
      </p:sp>
      <p:sp>
        <p:nvSpPr>
          <p:cNvPr id="7" name="CaixaDeTexto 3"/>
          <p:cNvSpPr txBox="1"/>
          <p:nvPr/>
        </p:nvSpPr>
        <p:spPr>
          <a:xfrm>
            <a:off x="432000" y="243333"/>
            <a:ext cx="8280000" cy="125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6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Trabalhos que compartilham seus dados são, geralmente, mais citados</a:t>
            </a:r>
            <a:endParaRPr lang="pt-BR" sz="26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8353" y="1608304"/>
            <a:ext cx="5567295" cy="48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982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1627</TotalTime>
  <Words>1170</Words>
  <Application>Microsoft Macintosh PowerPoint</Application>
  <PresentationFormat>On-screen Show (4:3)</PresentationFormat>
  <Paragraphs>118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Nicholas Marino</dc:creator>
  <cp:lastModifiedBy>Nicholas Marino</cp:lastModifiedBy>
  <cp:revision>58</cp:revision>
  <dcterms:created xsi:type="dcterms:W3CDTF">2016-04-14T13:11:52Z</dcterms:created>
  <dcterms:modified xsi:type="dcterms:W3CDTF">2018-08-17T16:47:01Z</dcterms:modified>
</cp:coreProperties>
</file>